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57" r:id="rId1"/>
  </p:sldMasterIdLst>
  <p:notesMasterIdLst>
    <p:notesMasterId r:id="rId27"/>
  </p:notesMasterIdLst>
  <p:sldIdLst>
    <p:sldId id="256" r:id="rId2"/>
    <p:sldId id="257" r:id="rId3"/>
    <p:sldId id="258" r:id="rId4"/>
    <p:sldId id="259" r:id="rId5"/>
    <p:sldId id="260" r:id="rId6"/>
    <p:sldId id="261" r:id="rId7"/>
    <p:sldId id="262" r:id="rId8"/>
    <p:sldId id="263" r:id="rId9"/>
    <p:sldId id="267" r:id="rId10"/>
    <p:sldId id="268" r:id="rId11"/>
    <p:sldId id="269" r:id="rId12"/>
    <p:sldId id="270" r:id="rId13"/>
    <p:sldId id="271" r:id="rId14"/>
    <p:sldId id="275" r:id="rId15"/>
    <p:sldId id="276" r:id="rId16"/>
    <p:sldId id="277" r:id="rId17"/>
    <p:sldId id="278" r:id="rId18"/>
    <p:sldId id="279" r:id="rId19"/>
    <p:sldId id="280" r:id="rId20"/>
    <p:sldId id="281" r:id="rId21"/>
    <p:sldId id="282" r:id="rId22"/>
    <p:sldId id="283" r:id="rId23"/>
    <p:sldId id="284" r:id="rId24"/>
    <p:sldId id="289" r:id="rId25"/>
    <p:sldId id="290" r:id="rId26"/>
  </p:sldIdLst>
  <p:sldSz cx="12192000" cy="6858000"/>
  <p:notesSz cx="6858000" cy="9144000"/>
  <p:embeddedFontLst>
    <p:embeddedFont>
      <p:font typeface="Calibri" panose="020F0502020204030204" pitchFamily="34" charset="0"/>
      <p:regular r:id="rId28"/>
      <p:bold r:id="rId29"/>
      <p:italic r:id="rId30"/>
      <p:boldItalic r:id="rId31"/>
    </p:embeddedFont>
    <p:embeddedFont>
      <p:font typeface="Libre Franklin" panose="020B0604020202020204" charset="0"/>
      <p:regular r:id="rId32"/>
      <p:bold r:id="rId33"/>
      <p:italic r:id="rId34"/>
      <p:boldItalic r:id="rId35"/>
    </p:embeddedFont>
    <p:embeddedFont>
      <p:font typeface="Libre Franklin Medium" panose="020B0604020202020204" charset="0"/>
      <p:regular r:id="rId36"/>
      <p:bold r:id="rId37"/>
      <p:italic r:id="rId38"/>
      <p:boldItalic r:id="rId39"/>
    </p:embeddedFont>
    <p:embeddedFont>
      <p:font typeface="Trebuchet MS" panose="020B0603020202020204" pitchFamily="34" charset="0"/>
      <p:regular r:id="rId40"/>
      <p:bold r:id="rId41"/>
      <p:italic r:id="rId42"/>
      <p:boldItalic r:id="rId43"/>
    </p:embeddedFont>
    <p:embeddedFont>
      <p:font typeface="Wingdings 3" panose="05040102010807070707" pitchFamily="18" charset="2"/>
      <p:regular r:id="rId4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9" roundtripDataSignature="AMtx7mgaicQ1C75RDiIA37h5Azev/mtUr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60" autoAdjust="0"/>
    <p:restoredTop sz="94660"/>
  </p:normalViewPr>
  <p:slideViewPr>
    <p:cSldViewPr snapToGrid="0">
      <p:cViewPr varScale="1">
        <p:scale>
          <a:sx n="45" d="100"/>
          <a:sy n="45" d="100"/>
        </p:scale>
        <p:origin x="78" y="5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jpeg>
</file>

<file path=ppt/media/image26.jpeg>
</file>

<file path=ppt/media/image27.jpeg>
</file>

<file path=ppt/media/image28.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8" name="Google Shape;45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9" name="Google Shape;45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0" name="Google Shape;55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6" name="Google Shape;55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2" name="Google Shape;56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8" name="Google Shape;568;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3" name="Google Shape;593;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9" name="Google Shape;599;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7" name="Google Shape;607;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5" name="Google Shape;615;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3" name="Google Shape;623;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1" name="Google Shape;631;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6" name="Google Shape;46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7" name="Google Shape;46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7" name="Google Shape;637;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5" name="Google Shape;645;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3" name="Google Shape;653;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1" name="Google Shape;661;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99" name="Google Shape;699;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6" name="Google Shape;706;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4" name="Google Shape;47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0" name="Google Shape;48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8" name="Google Shape;48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6" name="Google Shape;49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4" name="Google Shape;50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2" name="Google Shape;51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4" name="Google Shape;54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4328310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9644857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6301463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6822810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8994363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7753418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366649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5094982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Recipe Book Title Slide">
  <p:cSld name="Recipe Book Title Slide">
    <p:spTree>
      <p:nvGrpSpPr>
        <p:cNvPr id="1" name="Shape 15"/>
        <p:cNvGrpSpPr/>
        <p:nvPr/>
      </p:nvGrpSpPr>
      <p:grpSpPr>
        <a:xfrm>
          <a:off x="0" y="0"/>
          <a:ext cx="0" cy="0"/>
          <a:chOff x="0" y="0"/>
          <a:chExt cx="0" cy="0"/>
        </a:xfrm>
      </p:grpSpPr>
      <p:sp>
        <p:nvSpPr>
          <p:cNvPr id="16" name="Google Shape;16;p37"/>
          <p:cNvSpPr>
            <a:spLocks noGrp="1"/>
          </p:cNvSpPr>
          <p:nvPr>
            <p:ph type="pic" idx="2"/>
          </p:nvPr>
        </p:nvSpPr>
        <p:spPr>
          <a:xfrm>
            <a:off x="0" y="3086024"/>
            <a:ext cx="12192000" cy="3771976"/>
          </a:xfrm>
          <a:prstGeom prst="rect">
            <a:avLst/>
          </a:prstGeom>
          <a:noFill/>
          <a:ln>
            <a:noFill/>
          </a:ln>
        </p:spPr>
      </p:sp>
      <p:sp>
        <p:nvSpPr>
          <p:cNvPr id="17" name="Google Shape;17;p37"/>
          <p:cNvSpPr txBox="1">
            <a:spLocks noGrp="1"/>
          </p:cNvSpPr>
          <p:nvPr>
            <p:ph type="ctrTitle"/>
          </p:nvPr>
        </p:nvSpPr>
        <p:spPr>
          <a:xfrm>
            <a:off x="518161" y="253423"/>
            <a:ext cx="11477512" cy="1476039"/>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204559"/>
              </a:buClr>
              <a:buSzPts val="6600"/>
              <a:buFont typeface="Libre Franklin Medium"/>
              <a:buNone/>
              <a:defRPr sz="6600">
                <a:solidFill>
                  <a:srgbClr val="204559"/>
                </a:solidFill>
                <a:latin typeface="Libre Franklin Medium"/>
                <a:ea typeface="Libre Franklin Medium"/>
                <a:cs typeface="Libre Franklin Medium"/>
                <a:sym typeface="Libre Franklin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37"/>
          <p:cNvSpPr txBox="1">
            <a:spLocks noGrp="1"/>
          </p:cNvSpPr>
          <p:nvPr>
            <p:ph type="subTitle" idx="1"/>
          </p:nvPr>
        </p:nvSpPr>
        <p:spPr>
          <a:xfrm>
            <a:off x="2724499" y="1746836"/>
            <a:ext cx="9308752" cy="638022"/>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rgbClr val="204559"/>
              </a:buClr>
              <a:buSzPts val="3600"/>
              <a:buNone/>
              <a:defRPr sz="3600" i="1">
                <a:solidFill>
                  <a:srgbClr val="204559"/>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extLst>
      <p:ext uri="{BB962C8B-B14F-4D97-AF65-F5344CB8AC3E}">
        <p14:creationId xmlns:p14="http://schemas.microsoft.com/office/powerpoint/2010/main" val="491992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Recipe Book Section Header">
  <p:cSld name="1_Recipe Book Section Header">
    <p:bg>
      <p:bgPr>
        <a:solidFill>
          <a:srgbClr val="7C891D"/>
        </a:solidFill>
        <a:effectLst/>
      </p:bgPr>
    </p:bg>
    <p:spTree>
      <p:nvGrpSpPr>
        <p:cNvPr id="1" name="Shape 19"/>
        <p:cNvGrpSpPr/>
        <p:nvPr/>
      </p:nvGrpSpPr>
      <p:grpSpPr>
        <a:xfrm>
          <a:off x="0" y="0"/>
          <a:ext cx="0" cy="0"/>
          <a:chOff x="0" y="0"/>
          <a:chExt cx="0" cy="0"/>
        </a:xfrm>
      </p:grpSpPr>
      <p:sp>
        <p:nvSpPr>
          <p:cNvPr id="20" name="Google Shape;20;p38"/>
          <p:cNvSpPr txBox="1">
            <a:spLocks noGrp="1"/>
          </p:cNvSpPr>
          <p:nvPr>
            <p:ph type="title"/>
          </p:nvPr>
        </p:nvSpPr>
        <p:spPr>
          <a:xfrm>
            <a:off x="5981701" y="83820"/>
            <a:ext cx="6050280" cy="132556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4800"/>
              <a:buFont typeface="Libre Franklin Medium"/>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8"/>
          <p:cNvSpPr>
            <a:spLocks noGrp="1"/>
          </p:cNvSpPr>
          <p:nvPr>
            <p:ph type="pic" idx="2"/>
          </p:nvPr>
        </p:nvSpPr>
        <p:spPr>
          <a:xfrm>
            <a:off x="0" y="0"/>
            <a:ext cx="5785104" cy="6858000"/>
          </a:xfrm>
          <a:prstGeom prst="rect">
            <a:avLst/>
          </a:prstGeom>
          <a:solidFill>
            <a:srgbClr val="DEDEDE"/>
          </a:solidFill>
          <a:ln>
            <a:noFill/>
          </a:ln>
        </p:spPr>
      </p:sp>
    </p:spTree>
    <p:extLst>
      <p:ext uri="{BB962C8B-B14F-4D97-AF65-F5344CB8AC3E}">
        <p14:creationId xmlns:p14="http://schemas.microsoft.com/office/powerpoint/2010/main" val="28521984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1 Recipe Book Recipe">
  <p:cSld name="1_1 Recipe Book Recipe">
    <p:spTree>
      <p:nvGrpSpPr>
        <p:cNvPr id="1" name="Shape 22"/>
        <p:cNvGrpSpPr/>
        <p:nvPr/>
      </p:nvGrpSpPr>
      <p:grpSpPr>
        <a:xfrm>
          <a:off x="0" y="0"/>
          <a:ext cx="0" cy="0"/>
          <a:chOff x="0" y="0"/>
          <a:chExt cx="0" cy="0"/>
        </a:xfrm>
      </p:grpSpPr>
      <p:sp>
        <p:nvSpPr>
          <p:cNvPr id="24" name="Google Shape;24;p39"/>
          <p:cNvSpPr txBox="1">
            <a:spLocks noGrp="1"/>
          </p:cNvSpPr>
          <p:nvPr>
            <p:ph type="title"/>
          </p:nvPr>
        </p:nvSpPr>
        <p:spPr>
          <a:xfrm>
            <a:off x="213360" y="117834"/>
            <a:ext cx="11724400" cy="63409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Libre Franklin Medium"/>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39"/>
          <p:cNvSpPr txBox="1">
            <a:spLocks noGrp="1"/>
          </p:cNvSpPr>
          <p:nvPr>
            <p:ph type="subTitle" idx="1"/>
          </p:nvPr>
        </p:nvSpPr>
        <p:spPr>
          <a:xfrm>
            <a:off x="198120" y="805901"/>
            <a:ext cx="9144000" cy="375199"/>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1600"/>
              <a:buNone/>
              <a:defRPr sz="1600" i="1">
                <a:solidFill>
                  <a:schemeClr val="lt1"/>
                </a:solidFill>
                <a:latin typeface="Libre Franklin Medium"/>
                <a:ea typeface="Libre Franklin Medium"/>
                <a:cs typeface="Libre Franklin Medium"/>
                <a:sym typeface="Libre Franklin Medium"/>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6" name="Google Shape;26;p39"/>
          <p:cNvSpPr txBox="1">
            <a:spLocks noGrp="1"/>
          </p:cNvSpPr>
          <p:nvPr>
            <p:ph type="body" idx="2"/>
          </p:nvPr>
        </p:nvSpPr>
        <p:spPr>
          <a:xfrm>
            <a:off x="9401387" y="877386"/>
            <a:ext cx="2562683" cy="228601"/>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1100"/>
              <a:buNone/>
              <a:defRPr sz="1100" i="1">
                <a:solidFill>
                  <a:schemeClr val="lt1"/>
                </a:solidFill>
                <a:latin typeface="Libre Franklin Medium"/>
                <a:ea typeface="Libre Franklin Medium"/>
                <a:cs typeface="Libre Franklin Medium"/>
                <a:sym typeface="Libre Franklin Medium"/>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7" name="Google Shape;27;p39" descr="An empty placeholder to add an image. Click on the placeholder and select the image that you wish to add."/>
          <p:cNvSpPr>
            <a:spLocks noGrp="1"/>
          </p:cNvSpPr>
          <p:nvPr>
            <p:ph type="pic" idx="3"/>
          </p:nvPr>
        </p:nvSpPr>
        <p:spPr>
          <a:xfrm>
            <a:off x="-7220" y="1181100"/>
            <a:ext cx="5790659" cy="5676900"/>
          </a:xfrm>
          <a:prstGeom prst="rect">
            <a:avLst/>
          </a:prstGeom>
          <a:solidFill>
            <a:srgbClr val="F1F5CD"/>
          </a:solidFill>
          <a:ln>
            <a:noFill/>
          </a:ln>
        </p:spPr>
      </p:sp>
      <p:sp>
        <p:nvSpPr>
          <p:cNvPr id="28" name="Google Shape;28;p39"/>
          <p:cNvSpPr txBox="1">
            <a:spLocks noGrp="1"/>
          </p:cNvSpPr>
          <p:nvPr>
            <p:ph type="body" idx="4"/>
          </p:nvPr>
        </p:nvSpPr>
        <p:spPr>
          <a:xfrm>
            <a:off x="6020775" y="1290047"/>
            <a:ext cx="5919495" cy="26778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525B13"/>
              </a:buClr>
              <a:buSzPts val="1600"/>
              <a:buNone/>
              <a:defRPr sz="1600" i="0">
                <a:solidFill>
                  <a:srgbClr val="525B13"/>
                </a:solidFill>
                <a:latin typeface="Libre Franklin"/>
                <a:ea typeface="Libre Franklin"/>
                <a:cs typeface="Libre Franklin"/>
                <a:sym typeface="Libre Franklin"/>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9" name="Google Shape;29;p39"/>
          <p:cNvSpPr txBox="1">
            <a:spLocks noGrp="1"/>
          </p:cNvSpPr>
          <p:nvPr>
            <p:ph type="body" idx="5"/>
          </p:nvPr>
        </p:nvSpPr>
        <p:spPr>
          <a:xfrm>
            <a:off x="6027995" y="1576050"/>
            <a:ext cx="5909765" cy="1778314"/>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Clr>
                <a:srgbClr val="535C13"/>
              </a:buClr>
              <a:buSzPts val="1200"/>
              <a:buNone/>
              <a:defRPr sz="1200">
                <a:solidFill>
                  <a:srgbClr val="535C13"/>
                </a:solidFil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0" name="Google Shape;30;p39"/>
          <p:cNvSpPr txBox="1">
            <a:spLocks noGrp="1"/>
          </p:cNvSpPr>
          <p:nvPr>
            <p:ph type="body" idx="6"/>
          </p:nvPr>
        </p:nvSpPr>
        <p:spPr>
          <a:xfrm>
            <a:off x="6018265" y="3406597"/>
            <a:ext cx="5919495" cy="26778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525B13"/>
              </a:buClr>
              <a:buSzPts val="1600"/>
              <a:buNone/>
              <a:defRPr sz="1600" i="0">
                <a:solidFill>
                  <a:srgbClr val="525B13"/>
                </a:solidFill>
                <a:latin typeface="Libre Franklin"/>
                <a:ea typeface="Libre Franklin"/>
                <a:cs typeface="Libre Franklin"/>
                <a:sym typeface="Libre Franklin"/>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1" name="Google Shape;31;p39"/>
          <p:cNvSpPr txBox="1">
            <a:spLocks noGrp="1"/>
          </p:cNvSpPr>
          <p:nvPr>
            <p:ph type="body" idx="7"/>
          </p:nvPr>
        </p:nvSpPr>
        <p:spPr>
          <a:xfrm>
            <a:off x="6018265" y="3734155"/>
            <a:ext cx="5919495" cy="253138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525B13"/>
              </a:buClr>
              <a:buSzPts val="1440"/>
              <a:buFont typeface="Libre Franklin Medium"/>
              <a:buNone/>
              <a:defRPr sz="1200">
                <a:solidFill>
                  <a:srgbClr val="535C13"/>
                </a:solidFil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2" name="Google Shape;32;p39"/>
          <p:cNvSpPr txBox="1">
            <a:spLocks noGrp="1"/>
          </p:cNvSpPr>
          <p:nvPr>
            <p:ph type="body" idx="8"/>
          </p:nvPr>
        </p:nvSpPr>
        <p:spPr>
          <a:xfrm>
            <a:off x="9575460" y="4992427"/>
            <a:ext cx="1944124" cy="1020891"/>
          </a:xfrm>
          <a:prstGeom prst="rect">
            <a:avLst/>
          </a:prstGeom>
          <a:solidFill>
            <a:srgbClr val="F1F5CD"/>
          </a:solidFill>
          <a:ln>
            <a:noFill/>
          </a:ln>
        </p:spPr>
        <p:txBody>
          <a:bodyPr spcFirstLastPara="1" wrap="square" lIns="91425" tIns="91425" rIns="91425" bIns="91425" anchor="ctr" anchorCtr="0">
            <a:normAutofit/>
          </a:bodyPr>
          <a:lstStyle>
            <a:lvl1pPr marL="457200" lvl="0" indent="-228600" algn="ctr">
              <a:lnSpc>
                <a:spcPct val="100000"/>
              </a:lnSpc>
              <a:spcBef>
                <a:spcPts val="0"/>
              </a:spcBef>
              <a:spcAft>
                <a:spcPts val="0"/>
              </a:spcAft>
              <a:buClr>
                <a:srgbClr val="525B13"/>
              </a:buClr>
              <a:buSzPts val="1200"/>
              <a:buNone/>
              <a:defRPr sz="1200" i="1">
                <a:solidFill>
                  <a:srgbClr val="525B13"/>
                </a:solidFill>
                <a:latin typeface="Libre Franklin Medium"/>
                <a:ea typeface="Libre Franklin Medium"/>
                <a:cs typeface="Libre Franklin Medium"/>
                <a:sym typeface="Libre Franklin Medium"/>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39"/>
          <p:cNvSpPr txBox="1">
            <a:spLocks noGrp="1"/>
          </p:cNvSpPr>
          <p:nvPr>
            <p:ph type="body" idx="9"/>
          </p:nvPr>
        </p:nvSpPr>
        <p:spPr>
          <a:xfrm>
            <a:off x="6018265" y="6291373"/>
            <a:ext cx="5919495" cy="35280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000"/>
              <a:buNone/>
              <a:defRPr sz="1000">
                <a:solidFill>
                  <a:schemeClr val="dk1"/>
                </a:solidFil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extLst>
      <p:ext uri="{BB962C8B-B14F-4D97-AF65-F5344CB8AC3E}">
        <p14:creationId xmlns:p14="http://schemas.microsoft.com/office/powerpoint/2010/main" val="341342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0477888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_Recipe Book Section Header">
  <p:cSld name="2_Recipe Book Section Header">
    <p:bg>
      <p:bgPr>
        <a:solidFill>
          <a:srgbClr val="722810"/>
        </a:solidFill>
        <a:effectLst/>
      </p:bgPr>
    </p:bg>
    <p:spTree>
      <p:nvGrpSpPr>
        <p:cNvPr id="1" name="Shape 34"/>
        <p:cNvGrpSpPr/>
        <p:nvPr/>
      </p:nvGrpSpPr>
      <p:grpSpPr>
        <a:xfrm>
          <a:off x="0" y="0"/>
          <a:ext cx="0" cy="0"/>
          <a:chOff x="0" y="0"/>
          <a:chExt cx="0" cy="0"/>
        </a:xfrm>
      </p:grpSpPr>
      <p:sp>
        <p:nvSpPr>
          <p:cNvPr id="35" name="Google Shape;35;p40"/>
          <p:cNvSpPr txBox="1">
            <a:spLocks noGrp="1"/>
          </p:cNvSpPr>
          <p:nvPr>
            <p:ph type="title"/>
          </p:nvPr>
        </p:nvSpPr>
        <p:spPr>
          <a:xfrm>
            <a:off x="5981701" y="83820"/>
            <a:ext cx="6050280" cy="132556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4800"/>
              <a:buFont typeface="Libre Franklin Medium"/>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40"/>
          <p:cNvSpPr>
            <a:spLocks noGrp="1"/>
          </p:cNvSpPr>
          <p:nvPr>
            <p:ph type="pic" idx="2"/>
          </p:nvPr>
        </p:nvSpPr>
        <p:spPr>
          <a:xfrm>
            <a:off x="0" y="0"/>
            <a:ext cx="5782330" cy="6858000"/>
          </a:xfrm>
          <a:prstGeom prst="rect">
            <a:avLst/>
          </a:prstGeom>
          <a:solidFill>
            <a:srgbClr val="DEDEDE"/>
          </a:solidFill>
          <a:ln>
            <a:noFill/>
          </a:ln>
        </p:spPr>
      </p:sp>
    </p:spTree>
    <p:extLst>
      <p:ext uri="{BB962C8B-B14F-4D97-AF65-F5344CB8AC3E}">
        <p14:creationId xmlns:p14="http://schemas.microsoft.com/office/powerpoint/2010/main" val="11240752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_1 Recipe Book Recipe">
  <p:cSld name="2_1 Recipe Book Recipe">
    <p:spTree>
      <p:nvGrpSpPr>
        <p:cNvPr id="1" name="Shape 37"/>
        <p:cNvGrpSpPr/>
        <p:nvPr/>
      </p:nvGrpSpPr>
      <p:grpSpPr>
        <a:xfrm>
          <a:off x="0" y="0"/>
          <a:ext cx="0" cy="0"/>
          <a:chOff x="0" y="0"/>
          <a:chExt cx="0" cy="0"/>
        </a:xfrm>
      </p:grpSpPr>
      <p:sp>
        <p:nvSpPr>
          <p:cNvPr id="38" name="Google Shape;38;p41" descr="An empty placeholder to add an image. Click on the placeholder and select the image that you wish to add."/>
          <p:cNvSpPr>
            <a:spLocks noGrp="1"/>
          </p:cNvSpPr>
          <p:nvPr>
            <p:ph type="pic" idx="2"/>
          </p:nvPr>
        </p:nvSpPr>
        <p:spPr>
          <a:xfrm>
            <a:off x="-7220" y="1181100"/>
            <a:ext cx="5790659" cy="5676900"/>
          </a:xfrm>
          <a:prstGeom prst="rect">
            <a:avLst/>
          </a:prstGeom>
          <a:solidFill>
            <a:srgbClr val="F9DCD2"/>
          </a:solidFill>
          <a:ln>
            <a:noFill/>
          </a:ln>
        </p:spPr>
      </p:sp>
      <p:sp>
        <p:nvSpPr>
          <p:cNvPr id="39" name="Google Shape;39;p41"/>
          <p:cNvSpPr txBox="1">
            <a:spLocks noGrp="1"/>
          </p:cNvSpPr>
          <p:nvPr>
            <p:ph type="body" idx="1"/>
          </p:nvPr>
        </p:nvSpPr>
        <p:spPr>
          <a:xfrm>
            <a:off x="6018265" y="3734155"/>
            <a:ext cx="5919495" cy="2531389"/>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000"/>
              </a:spcBef>
              <a:spcAft>
                <a:spcPts val="0"/>
              </a:spcAft>
              <a:buClr>
                <a:srgbClr val="722810"/>
              </a:buClr>
              <a:buSzPts val="1440"/>
              <a:buFont typeface="Libre Franklin Medium"/>
              <a:buAutoNum type="arabicPeriod"/>
              <a:defRPr sz="1200">
                <a:solidFill>
                  <a:schemeClr val="dk1"/>
                </a:solidFil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0" name="Google Shape;40;p41"/>
          <p:cNvSpPr txBox="1">
            <a:spLocks noGrp="1"/>
          </p:cNvSpPr>
          <p:nvPr>
            <p:ph type="body" idx="3"/>
          </p:nvPr>
        </p:nvSpPr>
        <p:spPr>
          <a:xfrm>
            <a:off x="6018265" y="3406597"/>
            <a:ext cx="5919495" cy="26778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722810"/>
              </a:buClr>
              <a:buSzPts val="1600"/>
              <a:buNone/>
              <a:defRPr sz="1600" i="0">
                <a:solidFill>
                  <a:srgbClr val="722810"/>
                </a:solidFill>
                <a:latin typeface="Libre Franklin"/>
                <a:ea typeface="Libre Franklin"/>
                <a:cs typeface="Libre Franklin"/>
                <a:sym typeface="Libre Franklin"/>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1" name="Google Shape;41;p41"/>
          <p:cNvSpPr txBox="1">
            <a:spLocks noGrp="1"/>
          </p:cNvSpPr>
          <p:nvPr>
            <p:ph type="body" idx="4"/>
          </p:nvPr>
        </p:nvSpPr>
        <p:spPr>
          <a:xfrm>
            <a:off x="6027995" y="1576050"/>
            <a:ext cx="5909765" cy="1778314"/>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Clr>
                <a:srgbClr val="722810"/>
              </a:buClr>
              <a:buSzPts val="1200"/>
              <a:buNone/>
              <a:defRPr sz="1200">
                <a:solidFill>
                  <a:srgbClr val="722810"/>
                </a:solidFil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2" name="Google Shape;42;p41"/>
          <p:cNvSpPr txBox="1">
            <a:spLocks noGrp="1"/>
          </p:cNvSpPr>
          <p:nvPr>
            <p:ph type="body" idx="5"/>
          </p:nvPr>
        </p:nvSpPr>
        <p:spPr>
          <a:xfrm>
            <a:off x="6020775" y="1290047"/>
            <a:ext cx="5919495" cy="26778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722810"/>
              </a:buClr>
              <a:buSzPts val="1600"/>
              <a:buNone/>
              <a:defRPr sz="1600" i="0">
                <a:solidFill>
                  <a:srgbClr val="722810"/>
                </a:solidFill>
                <a:latin typeface="Libre Franklin"/>
                <a:ea typeface="Libre Franklin"/>
                <a:cs typeface="Libre Franklin"/>
                <a:sym typeface="Libre Franklin"/>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4" name="Google Shape;44;p41"/>
          <p:cNvSpPr txBox="1">
            <a:spLocks noGrp="1"/>
          </p:cNvSpPr>
          <p:nvPr>
            <p:ph type="body" idx="6"/>
          </p:nvPr>
        </p:nvSpPr>
        <p:spPr>
          <a:xfrm>
            <a:off x="9401387" y="877386"/>
            <a:ext cx="2562683" cy="228601"/>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1100"/>
              <a:buNone/>
              <a:defRPr sz="1100" i="1">
                <a:solidFill>
                  <a:schemeClr val="lt1"/>
                </a:solidFill>
                <a:latin typeface="Libre Franklin Medium"/>
                <a:ea typeface="Libre Franklin Medium"/>
                <a:cs typeface="Libre Franklin Medium"/>
                <a:sym typeface="Libre Franklin Medium"/>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5" name="Google Shape;45;p41"/>
          <p:cNvSpPr txBox="1">
            <a:spLocks noGrp="1"/>
          </p:cNvSpPr>
          <p:nvPr>
            <p:ph type="subTitle" idx="7"/>
          </p:nvPr>
        </p:nvSpPr>
        <p:spPr>
          <a:xfrm>
            <a:off x="198120" y="805901"/>
            <a:ext cx="9144000" cy="375199"/>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1600"/>
              <a:buNone/>
              <a:defRPr sz="1600" i="1">
                <a:solidFill>
                  <a:schemeClr val="lt1"/>
                </a:solidFill>
                <a:latin typeface="Libre Franklin Medium"/>
                <a:ea typeface="Libre Franklin Medium"/>
                <a:cs typeface="Libre Franklin Medium"/>
                <a:sym typeface="Libre Franklin Medium"/>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46" name="Google Shape;46;p41"/>
          <p:cNvSpPr txBox="1">
            <a:spLocks noGrp="1"/>
          </p:cNvSpPr>
          <p:nvPr>
            <p:ph type="title"/>
          </p:nvPr>
        </p:nvSpPr>
        <p:spPr>
          <a:xfrm>
            <a:off x="213360" y="117834"/>
            <a:ext cx="11724400" cy="63409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Libre Franklin Medium"/>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41"/>
          <p:cNvSpPr txBox="1">
            <a:spLocks noGrp="1"/>
          </p:cNvSpPr>
          <p:nvPr>
            <p:ph type="body" idx="8"/>
          </p:nvPr>
        </p:nvSpPr>
        <p:spPr>
          <a:xfrm>
            <a:off x="9575460" y="4992427"/>
            <a:ext cx="1944124" cy="1020891"/>
          </a:xfrm>
          <a:prstGeom prst="rect">
            <a:avLst/>
          </a:prstGeom>
          <a:solidFill>
            <a:srgbClr val="F9DCD2"/>
          </a:solidFill>
          <a:ln>
            <a:noFill/>
          </a:ln>
        </p:spPr>
        <p:txBody>
          <a:bodyPr spcFirstLastPara="1" wrap="square" lIns="91425" tIns="91425" rIns="91425" bIns="91425" anchor="ctr" anchorCtr="0">
            <a:normAutofit/>
          </a:bodyPr>
          <a:lstStyle>
            <a:lvl1pPr marL="457200" lvl="0" indent="-228600" algn="ctr">
              <a:lnSpc>
                <a:spcPct val="100000"/>
              </a:lnSpc>
              <a:spcBef>
                <a:spcPts val="0"/>
              </a:spcBef>
              <a:spcAft>
                <a:spcPts val="0"/>
              </a:spcAft>
              <a:buClr>
                <a:srgbClr val="722810"/>
              </a:buClr>
              <a:buSzPts val="1200"/>
              <a:buNone/>
              <a:defRPr sz="1200" i="1">
                <a:solidFill>
                  <a:srgbClr val="722810"/>
                </a:solidFill>
                <a:latin typeface="Libre Franklin Medium"/>
                <a:ea typeface="Libre Franklin Medium"/>
                <a:cs typeface="Libre Franklin Medium"/>
                <a:sym typeface="Libre Franklin Medium"/>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41"/>
          <p:cNvSpPr txBox="1">
            <a:spLocks noGrp="1"/>
          </p:cNvSpPr>
          <p:nvPr>
            <p:ph type="body" idx="9"/>
          </p:nvPr>
        </p:nvSpPr>
        <p:spPr>
          <a:xfrm>
            <a:off x="6018265" y="6291373"/>
            <a:ext cx="5919495" cy="35280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000"/>
              <a:buNone/>
              <a:defRPr sz="1000">
                <a:solidFill>
                  <a:schemeClr val="dk1"/>
                </a:solidFil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extLst>
      <p:ext uri="{BB962C8B-B14F-4D97-AF65-F5344CB8AC3E}">
        <p14:creationId xmlns:p14="http://schemas.microsoft.com/office/powerpoint/2010/main" val="18010604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_Recipe Book Section Header">
  <p:cSld name="3_Recipe Book Section Header">
    <p:bg>
      <p:bgPr>
        <a:solidFill>
          <a:srgbClr val="B86D00"/>
        </a:solidFill>
        <a:effectLst/>
      </p:bgPr>
    </p:bg>
    <p:spTree>
      <p:nvGrpSpPr>
        <p:cNvPr id="1" name="Shape 49"/>
        <p:cNvGrpSpPr/>
        <p:nvPr/>
      </p:nvGrpSpPr>
      <p:grpSpPr>
        <a:xfrm>
          <a:off x="0" y="0"/>
          <a:ext cx="0" cy="0"/>
          <a:chOff x="0" y="0"/>
          <a:chExt cx="0" cy="0"/>
        </a:xfrm>
      </p:grpSpPr>
      <p:sp>
        <p:nvSpPr>
          <p:cNvPr id="50" name="Google Shape;50;p42"/>
          <p:cNvSpPr txBox="1">
            <a:spLocks noGrp="1"/>
          </p:cNvSpPr>
          <p:nvPr>
            <p:ph type="title"/>
          </p:nvPr>
        </p:nvSpPr>
        <p:spPr>
          <a:xfrm>
            <a:off x="5981701" y="83820"/>
            <a:ext cx="6050280" cy="132556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4800"/>
              <a:buFont typeface="Libre Franklin Medium"/>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42"/>
          <p:cNvSpPr>
            <a:spLocks noGrp="1"/>
          </p:cNvSpPr>
          <p:nvPr>
            <p:ph type="pic" idx="2"/>
          </p:nvPr>
        </p:nvSpPr>
        <p:spPr>
          <a:xfrm>
            <a:off x="0" y="0"/>
            <a:ext cx="5791200" cy="6858000"/>
          </a:xfrm>
          <a:prstGeom prst="rect">
            <a:avLst/>
          </a:prstGeom>
          <a:solidFill>
            <a:srgbClr val="DEDEDE"/>
          </a:solidFill>
          <a:ln>
            <a:noFill/>
          </a:ln>
        </p:spPr>
      </p:sp>
    </p:spTree>
    <p:extLst>
      <p:ext uri="{BB962C8B-B14F-4D97-AF65-F5344CB8AC3E}">
        <p14:creationId xmlns:p14="http://schemas.microsoft.com/office/powerpoint/2010/main" val="13474458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_Contributors">
  <p:cSld name="1_Contributors">
    <p:bg>
      <p:bgPr>
        <a:solidFill>
          <a:srgbClr val="204559"/>
        </a:solidFill>
        <a:effectLst/>
      </p:bgPr>
    </p:bg>
    <p:spTree>
      <p:nvGrpSpPr>
        <p:cNvPr id="1" name="Shape 55"/>
        <p:cNvGrpSpPr/>
        <p:nvPr/>
      </p:nvGrpSpPr>
      <p:grpSpPr>
        <a:xfrm>
          <a:off x="0" y="0"/>
          <a:ext cx="0" cy="0"/>
          <a:chOff x="0" y="0"/>
          <a:chExt cx="0" cy="0"/>
        </a:xfrm>
      </p:grpSpPr>
      <p:sp>
        <p:nvSpPr>
          <p:cNvPr id="56" name="Google Shape;56;p44"/>
          <p:cNvSpPr txBox="1">
            <a:spLocks noGrp="1"/>
          </p:cNvSpPr>
          <p:nvPr>
            <p:ph type="title"/>
          </p:nvPr>
        </p:nvSpPr>
        <p:spPr>
          <a:xfrm>
            <a:off x="5981701" y="83820"/>
            <a:ext cx="6050280" cy="132556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4800"/>
              <a:buFont typeface="Libre Franklin Medium"/>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44"/>
          <p:cNvSpPr txBox="1">
            <a:spLocks noGrp="1"/>
          </p:cNvSpPr>
          <p:nvPr>
            <p:ph type="subTitle" idx="1"/>
          </p:nvPr>
        </p:nvSpPr>
        <p:spPr>
          <a:xfrm>
            <a:off x="5981701" y="1409382"/>
            <a:ext cx="6050280" cy="5197157"/>
          </a:xfrm>
          <a:prstGeom prst="rect">
            <a:avLst/>
          </a:prstGeom>
          <a:noFill/>
          <a:ln>
            <a:noFill/>
          </a:ln>
        </p:spPr>
        <p:txBody>
          <a:bodyPr spcFirstLastPara="1" wrap="square" lIns="91425" tIns="45700" rIns="91425" bIns="45700" anchor="t" anchorCtr="0">
            <a:normAutofit/>
          </a:bodyPr>
          <a:lstStyle>
            <a:lvl1pPr lvl="0" algn="l">
              <a:lnSpc>
                <a:spcPct val="100000"/>
              </a:lnSpc>
              <a:spcBef>
                <a:spcPts val="300"/>
              </a:spcBef>
              <a:spcAft>
                <a:spcPts val="0"/>
              </a:spcAft>
              <a:buClr>
                <a:schemeClr val="lt1"/>
              </a:buClr>
              <a:buSzPts val="1600"/>
              <a:buNone/>
              <a:defRPr sz="1600" i="1">
                <a:solidFill>
                  <a:schemeClr val="lt1"/>
                </a:solidFill>
                <a:latin typeface="Libre Franklin Medium"/>
                <a:ea typeface="Libre Franklin Medium"/>
                <a:cs typeface="Libre Franklin Medium"/>
                <a:sym typeface="Libre Franklin Medium"/>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58" name="Google Shape;58;p44"/>
          <p:cNvSpPr>
            <a:spLocks noGrp="1"/>
          </p:cNvSpPr>
          <p:nvPr>
            <p:ph type="pic" idx="2"/>
          </p:nvPr>
        </p:nvSpPr>
        <p:spPr>
          <a:xfrm>
            <a:off x="0" y="0"/>
            <a:ext cx="5787850" cy="6858000"/>
          </a:xfrm>
          <a:prstGeom prst="rect">
            <a:avLst/>
          </a:prstGeom>
          <a:solidFill>
            <a:srgbClr val="DEDEDE"/>
          </a:solidFill>
          <a:ln>
            <a:noFill/>
          </a:ln>
        </p:spPr>
      </p:sp>
    </p:spTree>
    <p:extLst>
      <p:ext uri="{BB962C8B-B14F-4D97-AF65-F5344CB8AC3E}">
        <p14:creationId xmlns:p14="http://schemas.microsoft.com/office/powerpoint/2010/main" val="31612898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End Slide">
  <p:cSld name="1_End Slide">
    <p:bg>
      <p:bgPr>
        <a:solidFill>
          <a:srgbClr val="204559"/>
        </a:solidFill>
        <a:effectLst/>
      </p:bgPr>
    </p:bg>
    <p:spTree>
      <p:nvGrpSpPr>
        <p:cNvPr id="1" name="Shape 59"/>
        <p:cNvGrpSpPr/>
        <p:nvPr/>
      </p:nvGrpSpPr>
      <p:grpSpPr>
        <a:xfrm>
          <a:off x="0" y="0"/>
          <a:ext cx="0" cy="0"/>
          <a:chOff x="0" y="0"/>
          <a:chExt cx="0" cy="0"/>
        </a:xfrm>
      </p:grpSpPr>
      <p:sp>
        <p:nvSpPr>
          <p:cNvPr id="69" name="Google Shape;69;p45"/>
          <p:cNvSpPr>
            <a:spLocks noGrp="1"/>
          </p:cNvSpPr>
          <p:nvPr>
            <p:ph type="pic" idx="2"/>
          </p:nvPr>
        </p:nvSpPr>
        <p:spPr>
          <a:xfrm>
            <a:off x="0" y="-6926"/>
            <a:ext cx="5974381" cy="2284072"/>
          </a:xfrm>
          <a:prstGeom prst="rect">
            <a:avLst/>
          </a:prstGeom>
          <a:solidFill>
            <a:srgbClr val="DEDEDE"/>
          </a:solidFill>
          <a:ln>
            <a:noFill/>
          </a:ln>
        </p:spPr>
      </p:sp>
      <p:sp>
        <p:nvSpPr>
          <p:cNvPr id="70" name="Google Shape;70;p45"/>
          <p:cNvSpPr>
            <a:spLocks noGrp="1"/>
          </p:cNvSpPr>
          <p:nvPr>
            <p:ph type="pic" idx="3"/>
          </p:nvPr>
        </p:nvSpPr>
        <p:spPr>
          <a:xfrm>
            <a:off x="-999" y="4585314"/>
            <a:ext cx="1975104" cy="2272686"/>
          </a:xfrm>
          <a:prstGeom prst="rect">
            <a:avLst/>
          </a:prstGeom>
          <a:solidFill>
            <a:srgbClr val="DEDEDE"/>
          </a:solidFill>
          <a:ln>
            <a:noFill/>
          </a:ln>
        </p:spPr>
      </p:sp>
      <p:sp>
        <p:nvSpPr>
          <p:cNvPr id="71" name="Google Shape;71;p45"/>
          <p:cNvSpPr>
            <a:spLocks noGrp="1"/>
          </p:cNvSpPr>
          <p:nvPr>
            <p:ph type="pic" idx="4"/>
          </p:nvPr>
        </p:nvSpPr>
        <p:spPr>
          <a:xfrm>
            <a:off x="4063276" y="4580316"/>
            <a:ext cx="1911105" cy="2272686"/>
          </a:xfrm>
          <a:prstGeom prst="rect">
            <a:avLst/>
          </a:prstGeom>
          <a:solidFill>
            <a:srgbClr val="DEDEDE"/>
          </a:solidFill>
          <a:ln>
            <a:noFill/>
          </a:ln>
        </p:spPr>
      </p:sp>
      <p:sp>
        <p:nvSpPr>
          <p:cNvPr id="72" name="Google Shape;72;p45"/>
          <p:cNvSpPr>
            <a:spLocks noGrp="1"/>
          </p:cNvSpPr>
          <p:nvPr>
            <p:ph type="pic" idx="5"/>
          </p:nvPr>
        </p:nvSpPr>
        <p:spPr>
          <a:xfrm>
            <a:off x="5989060" y="2281562"/>
            <a:ext cx="1911105" cy="2272686"/>
          </a:xfrm>
          <a:prstGeom prst="rect">
            <a:avLst/>
          </a:prstGeom>
          <a:solidFill>
            <a:srgbClr val="DEDEDE"/>
          </a:solidFill>
          <a:ln>
            <a:noFill/>
          </a:ln>
        </p:spPr>
      </p:sp>
      <p:sp>
        <p:nvSpPr>
          <p:cNvPr id="73" name="Google Shape;73;p45"/>
          <p:cNvSpPr>
            <a:spLocks noGrp="1"/>
          </p:cNvSpPr>
          <p:nvPr>
            <p:ph type="pic" idx="6"/>
          </p:nvPr>
        </p:nvSpPr>
        <p:spPr>
          <a:xfrm>
            <a:off x="7915979" y="-10803"/>
            <a:ext cx="1911105" cy="2272686"/>
          </a:xfrm>
          <a:prstGeom prst="rect">
            <a:avLst/>
          </a:prstGeom>
          <a:solidFill>
            <a:srgbClr val="DEDEDE"/>
          </a:solidFill>
          <a:ln>
            <a:noFill/>
          </a:ln>
        </p:spPr>
      </p:sp>
      <p:sp>
        <p:nvSpPr>
          <p:cNvPr id="74" name="Google Shape;74;p45"/>
          <p:cNvSpPr>
            <a:spLocks noGrp="1"/>
          </p:cNvSpPr>
          <p:nvPr>
            <p:ph type="pic" idx="7"/>
          </p:nvPr>
        </p:nvSpPr>
        <p:spPr>
          <a:xfrm>
            <a:off x="7910183" y="4567581"/>
            <a:ext cx="1911105" cy="2272686"/>
          </a:xfrm>
          <a:prstGeom prst="rect">
            <a:avLst/>
          </a:prstGeom>
          <a:solidFill>
            <a:srgbClr val="DEDEDE"/>
          </a:solidFill>
          <a:ln>
            <a:noFill/>
          </a:ln>
        </p:spPr>
      </p:sp>
      <p:sp>
        <p:nvSpPr>
          <p:cNvPr id="75" name="Google Shape;75;p45"/>
          <p:cNvSpPr>
            <a:spLocks noGrp="1"/>
          </p:cNvSpPr>
          <p:nvPr>
            <p:ph type="pic" idx="8"/>
          </p:nvPr>
        </p:nvSpPr>
        <p:spPr>
          <a:xfrm>
            <a:off x="9838511" y="2277145"/>
            <a:ext cx="2347022" cy="2272686"/>
          </a:xfrm>
          <a:prstGeom prst="rect">
            <a:avLst/>
          </a:prstGeom>
          <a:solidFill>
            <a:srgbClr val="DEDEDE"/>
          </a:solidFill>
          <a:ln>
            <a:noFill/>
          </a:ln>
        </p:spPr>
      </p:sp>
      <p:sp>
        <p:nvSpPr>
          <p:cNvPr id="76" name="Google Shape;76;p45"/>
          <p:cNvSpPr txBox="1">
            <a:spLocks noGrp="1"/>
          </p:cNvSpPr>
          <p:nvPr>
            <p:ph type="title"/>
          </p:nvPr>
        </p:nvSpPr>
        <p:spPr>
          <a:xfrm>
            <a:off x="231963" y="2688921"/>
            <a:ext cx="5537368"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Libre Franklin Medium"/>
              <a:buNone/>
              <a:defRPr sz="3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40885183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208745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71139882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36668881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6236698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6260144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533571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4929777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56659475"/>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 id="2147483769" r:id="rId12"/>
    <p:sldLayoutId id="2147483770" r:id="rId13"/>
    <p:sldLayoutId id="2147483771" r:id="rId14"/>
    <p:sldLayoutId id="2147483772" r:id="rId15"/>
    <p:sldLayoutId id="2147483773" r:id="rId16"/>
    <p:sldLayoutId id="2147483774" r:id="rId17"/>
    <p:sldLayoutId id="2147483775" r:id="rId18"/>
    <p:sldLayoutId id="2147483776" r:id="rId19"/>
    <p:sldLayoutId id="2147483777" r:id="rId20"/>
    <p:sldLayoutId id="2147483778" r:id="rId21"/>
    <p:sldLayoutId id="2147483779" r:id="rId22"/>
    <p:sldLayoutId id="2147483780" r:id="rId23"/>
    <p:sldLayoutId id="2147483781" r:id="rId24"/>
  </p:sldLayoutIdLst>
  <p:hf sldNum="0" hdr="0" ftr="0" dt="0"/>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7.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5.xml"/><Relationship Id="rId1" Type="http://schemas.openxmlformats.org/officeDocument/2006/relationships/slideLayout" Target="../slideLayouts/slideLayout6.xml"/><Relationship Id="rId5" Type="http://schemas.openxmlformats.org/officeDocument/2006/relationships/image" Target="../media/image28.jpeg"/><Relationship Id="rId4" Type="http://schemas.openxmlformats.org/officeDocument/2006/relationships/image" Target="../media/image27.jpe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1"/>
          <p:cNvSpPr txBox="1">
            <a:spLocks noGrp="1"/>
          </p:cNvSpPr>
          <p:nvPr>
            <p:ph type="ctrTitle"/>
          </p:nvPr>
        </p:nvSpPr>
        <p:spPr>
          <a:xfrm>
            <a:off x="0" y="0"/>
            <a:ext cx="12191999" cy="1729462"/>
          </a:xfrm>
          <a:prstGeom prst="rect">
            <a:avLst/>
          </a:prstGeom>
          <a:solidFill>
            <a:schemeClr val="tx1">
              <a:lumMod val="95000"/>
            </a:schemeClr>
          </a:solid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204559"/>
              </a:buClr>
              <a:buSzPts val="6600"/>
              <a:buFont typeface="Libre Franklin Medium"/>
              <a:buNone/>
            </a:pPr>
            <a:r>
              <a:rPr lang="en-US" sz="4800" b="1" dirty="0"/>
              <a:t>PRIMEIR LEAGUE POINTS TABLE</a:t>
            </a:r>
            <a:endParaRPr sz="4800" b="1" dirty="0"/>
          </a:p>
        </p:txBody>
      </p:sp>
      <p:sp>
        <p:nvSpPr>
          <p:cNvPr id="462" name="Google Shape;462;p1"/>
          <p:cNvSpPr txBox="1">
            <a:spLocks noGrp="1"/>
          </p:cNvSpPr>
          <p:nvPr>
            <p:ph type="subTitle" idx="1"/>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204559"/>
              </a:buClr>
              <a:buSzPts val="3600"/>
              <a:buNone/>
            </a:pPr>
            <a:r>
              <a:rPr lang="en-US" dirty="0"/>
              <a:t>                                         </a:t>
            </a:r>
            <a:endParaRPr dirty="0"/>
          </a:p>
        </p:txBody>
      </p:sp>
      <p:pic>
        <p:nvPicPr>
          <p:cNvPr id="8" name="Picture 2" descr="English Premier League to see 2 blockbuster derbies this weekend">
            <a:extLst>
              <a:ext uri="{FF2B5EF4-FFF2-40B4-BE49-F238E27FC236}">
                <a16:creationId xmlns:a16="http://schemas.microsoft.com/office/drawing/2014/main" id="{554D67B1-89AB-4B03-9932-4CCCBD36DF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46836"/>
            <a:ext cx="12192001" cy="511116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8" descr="English Premier League Table Template | PosterMyWall">
            <a:extLst>
              <a:ext uri="{FF2B5EF4-FFF2-40B4-BE49-F238E27FC236}">
                <a16:creationId xmlns:a16="http://schemas.microsoft.com/office/drawing/2014/main" id="{FE12432A-CC90-4B2A-91F9-1EB2A0E938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7517" y="1746836"/>
            <a:ext cx="3578558" cy="505407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61"/>
                                        </p:tgtEl>
                                        <p:attrNameLst>
                                          <p:attrName>style.visibility</p:attrName>
                                        </p:attrNameLst>
                                      </p:cBhvr>
                                      <p:to>
                                        <p:strVal val="visible"/>
                                      </p:to>
                                    </p:set>
                                    <p:animEffect transition="in" filter="fade">
                                      <p:cBhvr>
                                        <p:cTn id="7" dur="1000"/>
                                        <p:tgtEl>
                                          <p:spTgt spid="46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62">
                                            <p:txEl>
                                              <p:pRg st="0" end="0"/>
                                            </p:txEl>
                                          </p:spTgt>
                                        </p:tgtEl>
                                        <p:attrNameLst>
                                          <p:attrName>style.visibility</p:attrName>
                                        </p:attrNameLst>
                                      </p:cBhvr>
                                      <p:to>
                                        <p:strVal val="visible"/>
                                      </p:to>
                                    </p:set>
                                    <p:animEffect transition="in" filter="fade">
                                      <p:cBhvr>
                                        <p:cTn id="11" dur="1000"/>
                                        <p:tgtEl>
                                          <p:spTgt spid="46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13"/>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MATCHES TABLE INSERT VALUES </a:t>
            </a:r>
            <a:endParaRPr dirty="0">
              <a:solidFill>
                <a:schemeClr val="tx1"/>
              </a:solidFill>
            </a:endParaRPr>
          </a:p>
        </p:txBody>
      </p:sp>
      <p:pic>
        <p:nvPicPr>
          <p:cNvPr id="2" name="Picture 1">
            <a:extLst>
              <a:ext uri="{FF2B5EF4-FFF2-40B4-BE49-F238E27FC236}">
                <a16:creationId xmlns:a16="http://schemas.microsoft.com/office/drawing/2014/main" id="{13555FC4-1FB4-4C63-9063-930CD3A7D5BC}"/>
              </a:ext>
            </a:extLst>
          </p:cNvPr>
          <p:cNvPicPr>
            <a:picLocks noChangeAspect="1"/>
          </p:cNvPicPr>
          <p:nvPr/>
        </p:nvPicPr>
        <p:blipFill rotWithShape="1">
          <a:blip r:embed="rId3"/>
          <a:srcRect b="4678"/>
          <a:stretch/>
        </p:blipFill>
        <p:spPr>
          <a:xfrm>
            <a:off x="1034321" y="929390"/>
            <a:ext cx="10058400" cy="565129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14"/>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RESULTS TABLE INSERT VALUES</a:t>
            </a:r>
            <a:endParaRPr dirty="0">
              <a:solidFill>
                <a:schemeClr val="tx1"/>
              </a:solidFill>
            </a:endParaRPr>
          </a:p>
        </p:txBody>
      </p:sp>
      <p:pic>
        <p:nvPicPr>
          <p:cNvPr id="2" name="Picture 1">
            <a:extLst>
              <a:ext uri="{FF2B5EF4-FFF2-40B4-BE49-F238E27FC236}">
                <a16:creationId xmlns:a16="http://schemas.microsoft.com/office/drawing/2014/main" id="{46498FCD-9FDB-4C06-B693-C7F28BDF6A87}"/>
              </a:ext>
            </a:extLst>
          </p:cNvPr>
          <p:cNvPicPr>
            <a:picLocks noChangeAspect="1"/>
          </p:cNvPicPr>
          <p:nvPr/>
        </p:nvPicPr>
        <p:blipFill rotWithShape="1">
          <a:blip r:embed="rId3"/>
          <a:srcRect b="6290"/>
          <a:stretch/>
        </p:blipFill>
        <p:spPr>
          <a:xfrm>
            <a:off x="1034321" y="1019332"/>
            <a:ext cx="10058400" cy="547141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1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STANDINGS TABLE INSERT VALUES </a:t>
            </a:r>
            <a:endParaRPr dirty="0">
              <a:solidFill>
                <a:schemeClr val="tx1"/>
              </a:solidFill>
            </a:endParaRPr>
          </a:p>
        </p:txBody>
      </p:sp>
      <p:pic>
        <p:nvPicPr>
          <p:cNvPr id="2" name="Picture 1">
            <a:extLst>
              <a:ext uri="{FF2B5EF4-FFF2-40B4-BE49-F238E27FC236}">
                <a16:creationId xmlns:a16="http://schemas.microsoft.com/office/drawing/2014/main" id="{44AFB387-D03F-494E-9469-348AECA07F62}"/>
              </a:ext>
            </a:extLst>
          </p:cNvPr>
          <p:cNvPicPr>
            <a:picLocks noChangeAspect="1"/>
          </p:cNvPicPr>
          <p:nvPr/>
        </p:nvPicPr>
        <p:blipFill rotWithShape="1">
          <a:blip r:embed="rId3"/>
          <a:srcRect b="4775"/>
          <a:stretch/>
        </p:blipFill>
        <p:spPr>
          <a:xfrm>
            <a:off x="1274164" y="1049311"/>
            <a:ext cx="9743606" cy="553137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16"/>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POINTS TABLE INSERT VALUES </a:t>
            </a:r>
            <a:endParaRPr dirty="0">
              <a:solidFill>
                <a:schemeClr val="tx1"/>
              </a:solidFill>
            </a:endParaRPr>
          </a:p>
        </p:txBody>
      </p:sp>
      <p:pic>
        <p:nvPicPr>
          <p:cNvPr id="2" name="Picture 1">
            <a:extLst>
              <a:ext uri="{FF2B5EF4-FFF2-40B4-BE49-F238E27FC236}">
                <a16:creationId xmlns:a16="http://schemas.microsoft.com/office/drawing/2014/main" id="{E93ACAF3-F0C3-490B-8567-BC47B812ED3E}"/>
              </a:ext>
            </a:extLst>
          </p:cNvPr>
          <p:cNvPicPr>
            <a:picLocks noChangeAspect="1"/>
          </p:cNvPicPr>
          <p:nvPr/>
        </p:nvPicPr>
        <p:blipFill>
          <a:blip r:embed="rId3"/>
          <a:stretch>
            <a:fillRect/>
          </a:stretch>
        </p:blipFill>
        <p:spPr>
          <a:xfrm>
            <a:off x="1389089" y="899410"/>
            <a:ext cx="9144000" cy="573373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20"/>
          <p:cNvSpPr txBox="1">
            <a:spLocks noGrp="1"/>
          </p:cNvSpPr>
          <p:nvPr>
            <p:ph type="title"/>
          </p:nvPr>
        </p:nvSpPr>
        <p:spPr>
          <a:xfrm>
            <a:off x="6409672" y="2443960"/>
            <a:ext cx="4646773" cy="1670840"/>
          </a:xfrm>
          <a:prstGeom prst="rect">
            <a:avLst/>
          </a:prstGeom>
          <a:noFill/>
          <a:ln w="9525" cap="flat" cmpd="sng">
            <a:solidFill>
              <a:srgbClr val="373737"/>
            </a:solidFill>
            <a:prstDash val="solid"/>
            <a:round/>
            <a:headEnd type="none" w="sm" len="sm"/>
            <a:tailEnd type="none" w="sm" len="sm"/>
          </a:ln>
          <a:effectLst>
            <a:outerShdw blurRad="190500" dist="228600" dir="2700000" algn="ctr">
              <a:srgbClr val="000000">
                <a:alpha val="29803"/>
              </a:srgbClr>
            </a:outerShdw>
          </a:effectLst>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4800"/>
              <a:buFont typeface="Libre Franklin Medium"/>
              <a:buNone/>
            </a:pPr>
            <a:r>
              <a:rPr lang="en-US"/>
              <a:t>SUB Q</a:t>
            </a:r>
            <a:r>
              <a:rPr lang="en-US" b="1"/>
              <a:t>UER</a:t>
            </a:r>
            <a:r>
              <a:rPr lang="en-US"/>
              <a:t>IES  </a:t>
            </a:r>
            <a:endParaRPr/>
          </a:p>
        </p:txBody>
      </p:sp>
      <p:pic>
        <p:nvPicPr>
          <p:cNvPr id="2050" name="Picture 2" descr="All completed Premier League transfers in 2022-23 season - listed |  Goal.com India">
            <a:extLst>
              <a:ext uri="{FF2B5EF4-FFF2-40B4-BE49-F238E27FC236}">
                <a16:creationId xmlns:a16="http://schemas.microsoft.com/office/drawing/2014/main" id="{C9BB38B6-2ABD-45D0-AB61-C73D92E6F5C1}"/>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26289" r="26289"/>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95"/>
                                        </p:tgtEl>
                                        <p:attrNameLst>
                                          <p:attrName>style.visibility</p:attrName>
                                        </p:attrNameLst>
                                      </p:cBhvr>
                                      <p:to>
                                        <p:strVal val="visible"/>
                                      </p:to>
                                    </p:set>
                                    <p:animEffect transition="in" filter="fade">
                                      <p:cBhvr>
                                        <p:cTn id="7" dur="1000"/>
                                        <p:tgtEl>
                                          <p:spTgt spid="5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3" name="Google Shape;603;p21"/>
          <p:cNvSpPr txBox="1">
            <a:spLocks noGrp="1"/>
          </p:cNvSpPr>
          <p:nvPr>
            <p:ph type="body" idx="1"/>
          </p:nvPr>
        </p:nvSpPr>
        <p:spPr>
          <a:xfrm>
            <a:off x="7169063" y="2011708"/>
            <a:ext cx="4910700" cy="3507541"/>
          </a:xfrm>
          <a:prstGeom prst="rect">
            <a:avLst/>
          </a:prstGeom>
          <a:noFill/>
          <a:ln>
            <a:noFill/>
          </a:ln>
        </p:spPr>
        <p:txBody>
          <a:bodyPr spcFirstLastPara="1" wrap="square" lIns="91425" tIns="45700" rIns="91425" bIns="45700" anchor="t" anchorCtr="0">
            <a:normAutofit/>
          </a:bodyPr>
          <a:lstStyle/>
          <a:p>
            <a:pPr marL="233363" lvl="0" indent="-233363">
              <a:lnSpc>
                <a:spcPct val="100000"/>
              </a:lnSpc>
              <a:spcBef>
                <a:spcPts val="0"/>
              </a:spcBef>
              <a:buSzPts val="2000"/>
              <a:buNone/>
            </a:pPr>
            <a:endParaRPr dirty="0"/>
          </a:p>
        </p:txBody>
      </p:sp>
      <p:sp>
        <p:nvSpPr>
          <p:cNvPr id="602" name="Google Shape;602;p21"/>
          <p:cNvSpPr txBox="1">
            <a:spLocks noGrp="1"/>
          </p:cNvSpPr>
          <p:nvPr>
            <p:ph type="body" idx="3"/>
          </p:nvPr>
        </p:nvSpPr>
        <p:spPr>
          <a:xfrm>
            <a:off x="7169063" y="1251640"/>
            <a:ext cx="5022937" cy="76006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rgbClr val="722810"/>
              </a:buClr>
              <a:buSzPts val="2000"/>
              <a:buNone/>
            </a:pPr>
            <a:r>
              <a:rPr lang="en-US" sz="2000" dirty="0"/>
              <a:t>DFS</a:t>
            </a:r>
            <a:endParaRPr sz="2000" dirty="0"/>
          </a:p>
        </p:txBody>
      </p:sp>
      <p:sp>
        <p:nvSpPr>
          <p:cNvPr id="601" name="Google Shape;601;p21"/>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lvl="0"/>
            <a:r>
              <a:rPr lang="en-US" sz="2800" dirty="0">
                <a:solidFill>
                  <a:schemeClr val="tx1"/>
                </a:solidFill>
              </a:rPr>
              <a:t>SUBQUERY </a:t>
            </a:r>
            <a:r>
              <a:rPr lang="en-US" sz="2000" dirty="0">
                <a:solidFill>
                  <a:schemeClr val="tx1"/>
                </a:solidFill>
              </a:rPr>
              <a:t>  -This subquery calculates the goal difference (goals scored minus goals conceded) for each team.  </a:t>
            </a:r>
            <a:endParaRPr sz="2000" dirty="0">
              <a:solidFill>
                <a:schemeClr val="tx1"/>
              </a:solidFill>
            </a:endParaRPr>
          </a:p>
        </p:txBody>
      </p:sp>
      <p:pic>
        <p:nvPicPr>
          <p:cNvPr id="3" name="Picture 2">
            <a:extLst>
              <a:ext uri="{FF2B5EF4-FFF2-40B4-BE49-F238E27FC236}">
                <a16:creationId xmlns:a16="http://schemas.microsoft.com/office/drawing/2014/main" id="{A6DB45C2-50C9-45DB-9FCA-BA32097090E9}"/>
              </a:ext>
            </a:extLst>
          </p:cNvPr>
          <p:cNvPicPr>
            <a:picLocks noChangeAspect="1"/>
          </p:cNvPicPr>
          <p:nvPr/>
        </p:nvPicPr>
        <p:blipFill>
          <a:blip r:embed="rId3"/>
          <a:stretch>
            <a:fillRect/>
          </a:stretch>
        </p:blipFill>
        <p:spPr>
          <a:xfrm>
            <a:off x="213360" y="1109272"/>
            <a:ext cx="11724399" cy="57487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02">
                                            <p:txEl>
                                              <p:pRg st="0" end="0"/>
                                            </p:txEl>
                                          </p:spTgt>
                                        </p:tgtEl>
                                        <p:attrNameLst>
                                          <p:attrName>style.visibility</p:attrName>
                                        </p:attrNameLst>
                                      </p:cBhvr>
                                      <p:to>
                                        <p:strVal val="visible"/>
                                      </p:to>
                                    </p:set>
                                    <p:animEffect transition="in" filter="fade">
                                      <p:cBhvr>
                                        <p:cTn id="7" dur="1000"/>
                                        <p:tgtEl>
                                          <p:spTgt spid="602">
                                            <p:txEl>
                                              <p:pRg st="0" end="0"/>
                                            </p:txEl>
                                          </p:spTgt>
                                        </p:tgtEl>
                                      </p:cBhvr>
                                    </p:animEffect>
                                  </p:childTnLst>
                                </p:cTn>
                              </p:par>
                            </p:childTnLst>
                          </p:cTn>
                        </p:par>
                        <p:par>
                          <p:cTn id="8" fill="hold">
                            <p:stCondLst>
                              <p:cond delay="1000"/>
                            </p:stCondLst>
                            <p:childTnLst>
                              <p:par>
                                <p:cTn id="9" presetID="10" presetClass="entr" presetSubtype="0" fill="hold" nodeType="afterEffect" nodePh="1">
                                  <p:stCondLst>
                                    <p:cond delay="0"/>
                                  </p:stCondLst>
                                  <p:endCondLst>
                                    <p:cond evt="begin" delay="0">
                                      <p:tn val="9"/>
                                    </p:cond>
                                  </p:endCondLst>
                                  <p:childTnLst>
                                    <p:set>
                                      <p:cBhvr>
                                        <p:cTn id="10" dur="1" fill="hold">
                                          <p:stCondLst>
                                            <p:cond delay="0"/>
                                          </p:stCondLst>
                                        </p:cTn>
                                        <p:tgtEl>
                                          <p:spTgt spid="603">
                                            <p:txEl>
                                              <p:pRg st="0" end="0"/>
                                            </p:txEl>
                                          </p:spTgt>
                                        </p:tgtEl>
                                        <p:attrNameLst>
                                          <p:attrName>style.visibility</p:attrName>
                                        </p:attrNameLst>
                                      </p:cBhvr>
                                      <p:to>
                                        <p:strVal val="visible"/>
                                      </p:to>
                                    </p:set>
                                    <p:animEffect transition="in" filter="fade">
                                      <p:cBhvr>
                                        <p:cTn id="11" dur="1000"/>
                                        <p:tgtEl>
                                          <p:spTgt spid="60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11" name="Google Shape;611;p22"/>
          <p:cNvSpPr txBox="1">
            <a:spLocks noGrp="1"/>
          </p:cNvSpPr>
          <p:nvPr>
            <p:ph type="body" idx="1"/>
          </p:nvPr>
        </p:nvSpPr>
        <p:spPr>
          <a:xfrm>
            <a:off x="6834967" y="2247339"/>
            <a:ext cx="5357033" cy="4492827"/>
          </a:xfrm>
          <a:prstGeom prst="rect">
            <a:avLst/>
          </a:prstGeom>
          <a:noFill/>
          <a:ln>
            <a:noFill/>
          </a:ln>
        </p:spPr>
        <p:txBody>
          <a:bodyPr spcFirstLastPara="1" wrap="square" lIns="91425" tIns="45700" rIns="91425" bIns="45700" anchor="t" anchorCtr="0">
            <a:noAutofit/>
          </a:bodyPr>
          <a:lstStyle/>
          <a:p>
            <a:pPr marL="233363" lvl="0" indent="-233363">
              <a:lnSpc>
                <a:spcPct val="100000"/>
              </a:lnSpc>
              <a:spcBef>
                <a:spcPts val="0"/>
              </a:spcBef>
              <a:buSzPts val="2200"/>
              <a:buNone/>
            </a:pPr>
            <a:r>
              <a:rPr lang="en-US" sz="2400" dirty="0"/>
              <a:t>SYNTAX- </a:t>
            </a:r>
          </a:p>
          <a:p>
            <a:pPr marL="233363" lvl="0" indent="-233363">
              <a:lnSpc>
                <a:spcPct val="100000"/>
              </a:lnSpc>
              <a:spcBef>
                <a:spcPts val="0"/>
              </a:spcBef>
              <a:buSzPts val="2200"/>
              <a:buNone/>
            </a:pPr>
            <a:r>
              <a:rPr lang="en-US" sz="2400" dirty="0"/>
              <a:t>  SELECT </a:t>
            </a:r>
            <a:r>
              <a:rPr lang="en-US" sz="2400" dirty="0" err="1"/>
              <a:t>team_name</a:t>
            </a:r>
            <a:r>
              <a:rPr lang="en-US" sz="2400" dirty="0"/>
              <a:t>,        (SELECT SUM(points) FROM Points WHERE </a:t>
            </a:r>
            <a:r>
              <a:rPr lang="en-US" sz="2400" dirty="0" err="1"/>
              <a:t>team_id</a:t>
            </a:r>
            <a:r>
              <a:rPr lang="en-US" sz="2400" dirty="0"/>
              <a:t> = </a:t>
            </a:r>
            <a:r>
              <a:rPr lang="en-US" sz="2400" dirty="0" err="1"/>
              <a:t>t.team_id</a:t>
            </a:r>
            <a:r>
              <a:rPr lang="en-US" sz="2400" dirty="0"/>
              <a:t>) AS points,       (SELECT COUNT(*) FROM Points WHERE points &gt; (SELECT SUM(points) FROM Points WHERE </a:t>
            </a:r>
            <a:r>
              <a:rPr lang="en-US" sz="2400" dirty="0" err="1"/>
              <a:t>team_id</a:t>
            </a:r>
            <a:r>
              <a:rPr lang="en-US" sz="2400" dirty="0"/>
              <a:t> = </a:t>
            </a:r>
            <a:r>
              <a:rPr lang="en-US" sz="2400" dirty="0" err="1"/>
              <a:t>t.team_id</a:t>
            </a:r>
            <a:r>
              <a:rPr lang="en-US" sz="2400" dirty="0"/>
              <a:t>)) + 1 AS </a:t>
            </a:r>
            <a:r>
              <a:rPr lang="en-US" sz="2400" dirty="0" err="1"/>
              <a:t>positionFROM</a:t>
            </a:r>
            <a:r>
              <a:rPr lang="en-US" sz="2400" dirty="0"/>
              <a:t> Teams </a:t>
            </a:r>
            <a:r>
              <a:rPr lang="en-US" sz="2400" dirty="0" err="1"/>
              <a:t>tORDER</a:t>
            </a:r>
            <a:r>
              <a:rPr lang="en-US" sz="2400" dirty="0"/>
              <a:t> BY points DESC;</a:t>
            </a:r>
            <a:endParaRPr sz="2400" dirty="0"/>
          </a:p>
        </p:txBody>
      </p:sp>
      <p:sp>
        <p:nvSpPr>
          <p:cNvPr id="610" name="Google Shape;610;p22"/>
          <p:cNvSpPr txBox="1">
            <a:spLocks noGrp="1"/>
          </p:cNvSpPr>
          <p:nvPr>
            <p:ph type="body" idx="3"/>
          </p:nvPr>
        </p:nvSpPr>
        <p:spPr>
          <a:xfrm>
            <a:off x="6947701" y="1180876"/>
            <a:ext cx="5453522" cy="1177580"/>
          </a:xfrm>
          <a:prstGeom prst="rect">
            <a:avLst/>
          </a:prstGeom>
          <a:noFill/>
          <a:ln>
            <a:noFill/>
          </a:ln>
        </p:spPr>
        <p:txBody>
          <a:bodyPr spcFirstLastPara="1" wrap="square" lIns="91425" tIns="45700" rIns="91425" bIns="45700" anchor="t" anchorCtr="0">
            <a:noAutofit/>
          </a:bodyPr>
          <a:lstStyle/>
          <a:p>
            <a:pPr marL="0" lvl="0" indent="0">
              <a:buSzPts val="2200"/>
            </a:pPr>
            <a:r>
              <a:rPr lang="en-US" sz="2200" dirty="0"/>
              <a:t>This subquery ranks teams based on their total points earned</a:t>
            </a:r>
            <a:endParaRPr sz="2200" dirty="0"/>
          </a:p>
        </p:txBody>
      </p:sp>
      <p:sp>
        <p:nvSpPr>
          <p:cNvPr id="609" name="Google Shape;609;p2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SUBQUERY     </a:t>
            </a:r>
            <a:endParaRPr dirty="0">
              <a:solidFill>
                <a:schemeClr val="tx1"/>
              </a:solidFill>
            </a:endParaRPr>
          </a:p>
        </p:txBody>
      </p:sp>
      <p:pic>
        <p:nvPicPr>
          <p:cNvPr id="2" name="Picture 1">
            <a:extLst>
              <a:ext uri="{FF2B5EF4-FFF2-40B4-BE49-F238E27FC236}">
                <a16:creationId xmlns:a16="http://schemas.microsoft.com/office/drawing/2014/main" id="{59212D22-73F7-4E2C-9682-3DD500AE7EDB}"/>
              </a:ext>
            </a:extLst>
          </p:cNvPr>
          <p:cNvPicPr>
            <a:picLocks noChangeAspect="1"/>
          </p:cNvPicPr>
          <p:nvPr/>
        </p:nvPicPr>
        <p:blipFill>
          <a:blip r:embed="rId3"/>
          <a:stretch>
            <a:fillRect/>
          </a:stretch>
        </p:blipFill>
        <p:spPr>
          <a:xfrm>
            <a:off x="213360" y="989351"/>
            <a:ext cx="6621607" cy="586864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10">
                                            <p:txEl>
                                              <p:pRg st="0" end="0"/>
                                            </p:txEl>
                                          </p:spTgt>
                                        </p:tgtEl>
                                        <p:attrNameLst>
                                          <p:attrName>style.visibility</p:attrName>
                                        </p:attrNameLst>
                                      </p:cBhvr>
                                      <p:to>
                                        <p:strVal val="visible"/>
                                      </p:to>
                                    </p:set>
                                    <p:animEffect transition="in" filter="fade">
                                      <p:cBhvr>
                                        <p:cTn id="7" dur="1000"/>
                                        <p:tgtEl>
                                          <p:spTgt spid="610">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11">
                                            <p:txEl>
                                              <p:pRg st="0" end="0"/>
                                            </p:txEl>
                                          </p:spTgt>
                                        </p:tgtEl>
                                        <p:attrNameLst>
                                          <p:attrName>style.visibility</p:attrName>
                                        </p:attrNameLst>
                                      </p:cBhvr>
                                      <p:to>
                                        <p:strVal val="visible"/>
                                      </p:to>
                                    </p:set>
                                    <p:animEffect transition="in" filter="fade">
                                      <p:cBhvr>
                                        <p:cTn id="11" dur="1000"/>
                                        <p:tgtEl>
                                          <p:spTgt spid="611">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11">
                                            <p:txEl>
                                              <p:pRg st="1" end="1"/>
                                            </p:txEl>
                                          </p:spTgt>
                                        </p:tgtEl>
                                        <p:attrNameLst>
                                          <p:attrName>style.visibility</p:attrName>
                                        </p:attrNameLst>
                                      </p:cBhvr>
                                      <p:to>
                                        <p:strVal val="visible"/>
                                      </p:to>
                                    </p:set>
                                    <p:animEffect transition="in" filter="fade">
                                      <p:cBhvr>
                                        <p:cTn id="15" dur="1000"/>
                                        <p:tgtEl>
                                          <p:spTgt spid="6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9" name="Google Shape;619;p23"/>
          <p:cNvSpPr txBox="1">
            <a:spLocks noGrp="1"/>
          </p:cNvSpPr>
          <p:nvPr>
            <p:ph type="body" idx="1"/>
          </p:nvPr>
        </p:nvSpPr>
        <p:spPr>
          <a:xfrm>
            <a:off x="7747121" y="1710966"/>
            <a:ext cx="4190640" cy="4884705"/>
          </a:xfrm>
          <a:prstGeom prst="rect">
            <a:avLst/>
          </a:prstGeom>
          <a:noFill/>
          <a:ln>
            <a:noFill/>
          </a:ln>
        </p:spPr>
        <p:txBody>
          <a:bodyPr spcFirstLastPara="1" wrap="square" lIns="91425" tIns="45700" rIns="91425" bIns="45700" anchor="t" anchorCtr="0">
            <a:normAutofit/>
          </a:bodyPr>
          <a:lstStyle/>
          <a:p>
            <a:pPr marL="233363" lvl="0" indent="-233363">
              <a:lnSpc>
                <a:spcPct val="100000"/>
              </a:lnSpc>
              <a:spcBef>
                <a:spcPts val="0"/>
              </a:spcBef>
              <a:buSzPts val="2200"/>
              <a:buNone/>
            </a:pPr>
            <a:r>
              <a:rPr lang="en-US" sz="2000" dirty="0"/>
              <a:t>SELECT </a:t>
            </a:r>
            <a:r>
              <a:rPr lang="en-US" sz="2000" dirty="0" err="1"/>
              <a:t>team_name</a:t>
            </a:r>
            <a:r>
              <a:rPr lang="en-US" sz="2000" dirty="0"/>
              <a:t>,        GREATEST((SELECT MAX(</a:t>
            </a:r>
            <a:r>
              <a:rPr lang="en-US" sz="2000" dirty="0" err="1"/>
              <a:t>home_team_score</a:t>
            </a:r>
            <a:r>
              <a:rPr lang="en-US" sz="2000" dirty="0"/>
              <a:t>) FROM Results WHERE </a:t>
            </a:r>
            <a:r>
              <a:rPr lang="en-US" sz="2000" dirty="0" err="1"/>
              <a:t>match_id</a:t>
            </a:r>
            <a:r>
              <a:rPr lang="en-US" sz="2000" dirty="0"/>
              <a:t> IN (SELECT </a:t>
            </a:r>
            <a:r>
              <a:rPr lang="en-US" sz="2000" dirty="0" err="1"/>
              <a:t>match_id</a:t>
            </a:r>
            <a:r>
              <a:rPr lang="en-US" sz="2000" dirty="0"/>
              <a:t> FROM Matches WHERE </a:t>
            </a:r>
            <a:r>
              <a:rPr lang="en-US" sz="2000" dirty="0" err="1"/>
              <a:t>home_team_id</a:t>
            </a:r>
            <a:r>
              <a:rPr lang="en-US" sz="2000" dirty="0"/>
              <a:t> = </a:t>
            </a:r>
            <a:r>
              <a:rPr lang="en-US" sz="2000" dirty="0" err="1"/>
              <a:t>t.team_id</a:t>
            </a:r>
            <a:r>
              <a:rPr lang="en-US" sz="2000" dirty="0"/>
              <a:t>)),                (SELECT MAX(</a:t>
            </a:r>
            <a:r>
              <a:rPr lang="en-US" sz="2000" dirty="0" err="1"/>
              <a:t>away_team_score</a:t>
            </a:r>
            <a:r>
              <a:rPr lang="en-US" sz="2000" dirty="0"/>
              <a:t>) FROM Results WHERE </a:t>
            </a:r>
            <a:r>
              <a:rPr lang="en-US" sz="2000" dirty="0" err="1"/>
              <a:t>match_id</a:t>
            </a:r>
            <a:r>
              <a:rPr lang="en-US" sz="2000" dirty="0"/>
              <a:t> IN (SELECT </a:t>
            </a:r>
            <a:r>
              <a:rPr lang="en-US" sz="2000" dirty="0" err="1"/>
              <a:t>match_id</a:t>
            </a:r>
            <a:r>
              <a:rPr lang="en-US" sz="2000" dirty="0"/>
              <a:t> FROM Matches WHERE </a:t>
            </a:r>
            <a:r>
              <a:rPr lang="en-US" sz="2000" dirty="0" err="1"/>
              <a:t>away_team_id</a:t>
            </a:r>
            <a:r>
              <a:rPr lang="en-US" sz="2000" dirty="0"/>
              <a:t> = </a:t>
            </a:r>
            <a:r>
              <a:rPr lang="en-US" sz="2000" dirty="0" err="1"/>
              <a:t>t.team_id</a:t>
            </a:r>
            <a:r>
              <a:rPr lang="en-US" sz="2000" dirty="0"/>
              <a:t>))) AS </a:t>
            </a:r>
            <a:r>
              <a:rPr lang="en-US" sz="2000" dirty="0" err="1"/>
              <a:t>highest_scoreFROM</a:t>
            </a:r>
            <a:r>
              <a:rPr lang="en-US" sz="2000" dirty="0"/>
              <a:t> Teams </a:t>
            </a:r>
            <a:r>
              <a:rPr lang="en-US" sz="2000" dirty="0" err="1"/>
              <a:t>tORDER</a:t>
            </a:r>
            <a:r>
              <a:rPr lang="en-US" sz="2000" dirty="0"/>
              <a:t> BY </a:t>
            </a:r>
            <a:r>
              <a:rPr lang="en-US" sz="2000" dirty="0" err="1"/>
              <a:t>highest_score</a:t>
            </a:r>
            <a:r>
              <a:rPr lang="en-US" sz="2000" dirty="0"/>
              <a:t> DESCLIMIT 1;</a:t>
            </a:r>
            <a:endParaRPr sz="2000" dirty="0"/>
          </a:p>
        </p:txBody>
      </p:sp>
      <p:sp>
        <p:nvSpPr>
          <p:cNvPr id="618" name="Google Shape;618;p23"/>
          <p:cNvSpPr txBox="1">
            <a:spLocks noGrp="1"/>
          </p:cNvSpPr>
          <p:nvPr>
            <p:ph type="body" idx="3"/>
          </p:nvPr>
        </p:nvSpPr>
        <p:spPr>
          <a:xfrm>
            <a:off x="7747120" y="464696"/>
            <a:ext cx="4321935" cy="899409"/>
          </a:xfrm>
          <a:prstGeom prst="rect">
            <a:avLst/>
          </a:prstGeom>
          <a:noFill/>
          <a:ln>
            <a:noFill/>
          </a:ln>
        </p:spPr>
        <p:txBody>
          <a:bodyPr spcFirstLastPara="1" wrap="square" lIns="91425" tIns="45700" rIns="91425" bIns="45700" anchor="t" anchorCtr="0">
            <a:noAutofit/>
          </a:bodyPr>
          <a:lstStyle/>
          <a:p>
            <a:pPr marL="0" lvl="0" indent="0">
              <a:buSzPts val="2000"/>
            </a:pPr>
            <a:r>
              <a:rPr lang="en-US" sz="2000" b="1" dirty="0"/>
              <a:t>This subquery finds the player with the most goals scored in the league</a:t>
            </a:r>
            <a:endParaRPr sz="2000" b="1" dirty="0"/>
          </a:p>
        </p:txBody>
      </p:sp>
      <p:sp>
        <p:nvSpPr>
          <p:cNvPr id="617" name="Google Shape;617;p23"/>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SUBQUERY     </a:t>
            </a:r>
            <a:endParaRPr dirty="0">
              <a:solidFill>
                <a:schemeClr val="tx1"/>
              </a:solidFill>
            </a:endParaRPr>
          </a:p>
        </p:txBody>
      </p:sp>
      <p:pic>
        <p:nvPicPr>
          <p:cNvPr id="2" name="Picture 1">
            <a:extLst>
              <a:ext uri="{FF2B5EF4-FFF2-40B4-BE49-F238E27FC236}">
                <a16:creationId xmlns:a16="http://schemas.microsoft.com/office/drawing/2014/main" id="{FEB136C4-B590-4881-8233-925D4DB641A3}"/>
              </a:ext>
            </a:extLst>
          </p:cNvPr>
          <p:cNvPicPr>
            <a:picLocks noChangeAspect="1"/>
          </p:cNvPicPr>
          <p:nvPr/>
        </p:nvPicPr>
        <p:blipFill>
          <a:blip r:embed="rId3"/>
          <a:stretch>
            <a:fillRect/>
          </a:stretch>
        </p:blipFill>
        <p:spPr>
          <a:xfrm>
            <a:off x="509666" y="1139252"/>
            <a:ext cx="6970426" cy="54564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18">
                                            <p:txEl>
                                              <p:pRg st="0" end="0"/>
                                            </p:txEl>
                                          </p:spTgt>
                                        </p:tgtEl>
                                        <p:attrNameLst>
                                          <p:attrName>style.visibility</p:attrName>
                                        </p:attrNameLst>
                                      </p:cBhvr>
                                      <p:to>
                                        <p:strVal val="visible"/>
                                      </p:to>
                                    </p:set>
                                    <p:animEffect transition="in" filter="fade">
                                      <p:cBhvr>
                                        <p:cTn id="7" dur="1000"/>
                                        <p:tgtEl>
                                          <p:spTgt spid="618">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19">
                                            <p:txEl>
                                              <p:pRg st="0" end="0"/>
                                            </p:txEl>
                                          </p:spTgt>
                                        </p:tgtEl>
                                        <p:attrNameLst>
                                          <p:attrName>style.visibility</p:attrName>
                                        </p:attrNameLst>
                                      </p:cBhvr>
                                      <p:to>
                                        <p:strVal val="visible"/>
                                      </p:to>
                                    </p:set>
                                    <p:animEffect transition="in" filter="fade">
                                      <p:cBhvr>
                                        <p:cTn id="11" dur="1000"/>
                                        <p:tgtEl>
                                          <p:spTgt spid="6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7" name="Google Shape;627;p24"/>
          <p:cNvSpPr txBox="1">
            <a:spLocks noGrp="1"/>
          </p:cNvSpPr>
          <p:nvPr>
            <p:ph type="body" idx="1"/>
          </p:nvPr>
        </p:nvSpPr>
        <p:spPr>
          <a:xfrm>
            <a:off x="7747120" y="1839229"/>
            <a:ext cx="4190640" cy="4681491"/>
          </a:xfrm>
          <a:prstGeom prst="rect">
            <a:avLst/>
          </a:prstGeom>
          <a:noFill/>
          <a:ln>
            <a:noFill/>
          </a:ln>
        </p:spPr>
        <p:txBody>
          <a:bodyPr spcFirstLastPara="1" wrap="square" lIns="91425" tIns="45700" rIns="91425" bIns="45700" anchor="t" anchorCtr="0">
            <a:normAutofit fontScale="92500"/>
          </a:bodyPr>
          <a:lstStyle/>
          <a:p>
            <a:pPr marL="233363" lvl="0" indent="-233363">
              <a:lnSpc>
                <a:spcPct val="100000"/>
              </a:lnSpc>
              <a:spcBef>
                <a:spcPts val="0"/>
              </a:spcBef>
              <a:buSzPts val="2200"/>
              <a:buNone/>
            </a:pPr>
            <a:r>
              <a:rPr lang="en-US" sz="2200" dirty="0"/>
              <a:t>SELECT </a:t>
            </a:r>
            <a:r>
              <a:rPr lang="en-US" sz="2200" dirty="0" err="1"/>
              <a:t>team_name</a:t>
            </a:r>
            <a:r>
              <a:rPr lang="en-US" sz="2200" dirty="0"/>
              <a:t>,        (SELECT COUNT(*)         FROM Results         WHERE </a:t>
            </a:r>
            <a:r>
              <a:rPr lang="en-US" sz="2200" dirty="0" err="1"/>
              <a:t>match_id</a:t>
            </a:r>
            <a:r>
              <a:rPr lang="en-US" sz="2200" dirty="0"/>
              <a:t> IN (SELECT </a:t>
            </a:r>
            <a:r>
              <a:rPr lang="en-US" sz="2200" dirty="0" err="1"/>
              <a:t>match_id</a:t>
            </a:r>
            <a:r>
              <a:rPr lang="en-US" sz="2200" dirty="0"/>
              <a:t> FROM Matches WHERE </a:t>
            </a:r>
            <a:r>
              <a:rPr lang="en-US" sz="2200" dirty="0" err="1"/>
              <a:t>home_team_id</a:t>
            </a:r>
            <a:r>
              <a:rPr lang="en-US" sz="2200" dirty="0"/>
              <a:t> = </a:t>
            </a:r>
            <a:r>
              <a:rPr lang="en-US" sz="2200" dirty="0" err="1"/>
              <a:t>t.team_id</a:t>
            </a:r>
            <a:r>
              <a:rPr lang="en-US" sz="2200" dirty="0"/>
              <a:t> AND </a:t>
            </a:r>
            <a:r>
              <a:rPr lang="en-US" sz="2200" dirty="0" err="1"/>
              <a:t>home_team_score</a:t>
            </a:r>
            <a:r>
              <a:rPr lang="en-US" sz="2200" dirty="0"/>
              <a:t> &gt; </a:t>
            </a:r>
            <a:r>
              <a:rPr lang="en-US" sz="2200" dirty="0" err="1"/>
              <a:t>away_team_score</a:t>
            </a:r>
            <a:r>
              <a:rPr lang="en-US" sz="2200" dirty="0"/>
              <a:t>)) +       (SELECT COUNT(*)         FROM Results         WHERE </a:t>
            </a:r>
            <a:r>
              <a:rPr lang="en-US" sz="2200" dirty="0" err="1"/>
              <a:t>match_id</a:t>
            </a:r>
            <a:r>
              <a:rPr lang="en-US" sz="2200" dirty="0"/>
              <a:t> IN (SELECT </a:t>
            </a:r>
            <a:r>
              <a:rPr lang="en-US" sz="2200" dirty="0" err="1"/>
              <a:t>match_id</a:t>
            </a:r>
            <a:r>
              <a:rPr lang="en-US" sz="2200" dirty="0"/>
              <a:t> FROM Matches WHERE </a:t>
            </a:r>
            <a:r>
              <a:rPr lang="en-US" sz="2200" dirty="0" err="1"/>
              <a:t>away_team_id</a:t>
            </a:r>
            <a:r>
              <a:rPr lang="en-US" sz="2200" dirty="0"/>
              <a:t> = </a:t>
            </a:r>
            <a:r>
              <a:rPr lang="en-US" sz="2200" dirty="0" err="1"/>
              <a:t>t.team_id</a:t>
            </a:r>
            <a:r>
              <a:rPr lang="en-US" sz="2200" dirty="0"/>
              <a:t> AND </a:t>
            </a:r>
            <a:r>
              <a:rPr lang="en-US" sz="2200" dirty="0" err="1"/>
              <a:t>away_team_score</a:t>
            </a:r>
            <a:r>
              <a:rPr lang="en-US" sz="2200" dirty="0"/>
              <a:t> &gt; </a:t>
            </a:r>
            <a:r>
              <a:rPr lang="en-US" sz="2200" dirty="0" err="1"/>
              <a:t>home_team_score</a:t>
            </a:r>
            <a:r>
              <a:rPr lang="en-US" sz="2200" dirty="0"/>
              <a:t>)) AS </a:t>
            </a:r>
            <a:r>
              <a:rPr lang="en-US" sz="2200" dirty="0" err="1"/>
              <a:t>winsFROM</a:t>
            </a:r>
            <a:r>
              <a:rPr lang="en-US" sz="2200" dirty="0"/>
              <a:t> Teams </a:t>
            </a:r>
            <a:r>
              <a:rPr lang="en-US" sz="2200" dirty="0" err="1"/>
              <a:t>tORDER</a:t>
            </a:r>
            <a:r>
              <a:rPr lang="en-US" sz="2200" dirty="0"/>
              <a:t> BY wins DESC;</a:t>
            </a:r>
            <a:endParaRPr sz="2200" dirty="0"/>
          </a:p>
        </p:txBody>
      </p:sp>
      <p:sp>
        <p:nvSpPr>
          <p:cNvPr id="626" name="Google Shape;626;p24"/>
          <p:cNvSpPr txBox="1">
            <a:spLocks noGrp="1"/>
          </p:cNvSpPr>
          <p:nvPr>
            <p:ph type="body" idx="3"/>
          </p:nvPr>
        </p:nvSpPr>
        <p:spPr>
          <a:xfrm>
            <a:off x="7747120" y="644577"/>
            <a:ext cx="4321935" cy="1194653"/>
          </a:xfrm>
          <a:prstGeom prst="rect">
            <a:avLst/>
          </a:prstGeom>
          <a:noFill/>
          <a:ln>
            <a:noFill/>
          </a:ln>
        </p:spPr>
        <p:txBody>
          <a:bodyPr spcFirstLastPara="1" wrap="square" lIns="91425" tIns="45700" rIns="91425" bIns="45700" anchor="t" anchorCtr="0">
            <a:noAutofit/>
          </a:bodyPr>
          <a:lstStyle/>
          <a:p>
            <a:pPr marL="0" lvl="0" indent="0">
              <a:buSzPts val="2000"/>
            </a:pPr>
            <a:r>
              <a:rPr lang="en-US" sz="2000" b="1" dirty="0"/>
              <a:t>This subquery finds the teams with the highest number of wins.</a:t>
            </a:r>
            <a:endParaRPr sz="2000" b="1" dirty="0"/>
          </a:p>
        </p:txBody>
      </p:sp>
      <p:sp>
        <p:nvSpPr>
          <p:cNvPr id="625" name="Google Shape;625;p24"/>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SUBQUERY     </a:t>
            </a:r>
            <a:endParaRPr dirty="0">
              <a:solidFill>
                <a:schemeClr val="tx1"/>
              </a:solidFill>
            </a:endParaRPr>
          </a:p>
        </p:txBody>
      </p:sp>
      <p:pic>
        <p:nvPicPr>
          <p:cNvPr id="2" name="Picture 1">
            <a:extLst>
              <a:ext uri="{FF2B5EF4-FFF2-40B4-BE49-F238E27FC236}">
                <a16:creationId xmlns:a16="http://schemas.microsoft.com/office/drawing/2014/main" id="{F06A3E83-840B-4772-8697-8F9A996081C6}"/>
              </a:ext>
            </a:extLst>
          </p:cNvPr>
          <p:cNvPicPr>
            <a:picLocks noChangeAspect="1"/>
          </p:cNvPicPr>
          <p:nvPr/>
        </p:nvPicPr>
        <p:blipFill>
          <a:blip r:embed="rId3"/>
          <a:stretch>
            <a:fillRect/>
          </a:stretch>
        </p:blipFill>
        <p:spPr>
          <a:xfrm>
            <a:off x="854439" y="1094282"/>
            <a:ext cx="6430781" cy="524655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26">
                                            <p:txEl>
                                              <p:pRg st="0" end="0"/>
                                            </p:txEl>
                                          </p:spTgt>
                                        </p:tgtEl>
                                        <p:attrNameLst>
                                          <p:attrName>style.visibility</p:attrName>
                                        </p:attrNameLst>
                                      </p:cBhvr>
                                      <p:to>
                                        <p:strVal val="visible"/>
                                      </p:to>
                                    </p:set>
                                    <p:animEffect transition="in" filter="fade">
                                      <p:cBhvr>
                                        <p:cTn id="7" dur="1000"/>
                                        <p:tgtEl>
                                          <p:spTgt spid="626">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27">
                                            <p:txEl>
                                              <p:pRg st="0" end="0"/>
                                            </p:txEl>
                                          </p:spTgt>
                                        </p:tgtEl>
                                        <p:attrNameLst>
                                          <p:attrName>style.visibility</p:attrName>
                                        </p:attrNameLst>
                                      </p:cBhvr>
                                      <p:to>
                                        <p:strVal val="visible"/>
                                      </p:to>
                                    </p:set>
                                    <p:animEffect transition="in" filter="fade">
                                      <p:cBhvr>
                                        <p:cTn id="11" dur="1000"/>
                                        <p:tgtEl>
                                          <p:spTgt spid="62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25"/>
          <p:cNvSpPr txBox="1">
            <a:spLocks noGrp="1"/>
          </p:cNvSpPr>
          <p:nvPr>
            <p:ph type="title"/>
          </p:nvPr>
        </p:nvSpPr>
        <p:spPr>
          <a:xfrm>
            <a:off x="8589364" y="2313453"/>
            <a:ext cx="3602636" cy="1444355"/>
          </a:xfrm>
          <a:prstGeom prst="rect">
            <a:avLst/>
          </a:prstGeom>
          <a:noFill/>
          <a:ln w="9525" cap="flat" cmpd="sng">
            <a:solidFill>
              <a:srgbClr val="595959"/>
            </a:solidFill>
            <a:prstDash val="solid"/>
            <a:round/>
            <a:headEnd type="none" w="sm" len="sm"/>
            <a:tailEnd type="none" w="sm" len="sm"/>
          </a:ln>
          <a:effectLst>
            <a:outerShdw blurRad="190500" dist="228600" dir="2700000" algn="ctr">
              <a:srgbClr val="000000">
                <a:alpha val="29803"/>
              </a:srgbClr>
            </a:outerShdw>
          </a:effectLst>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lt1"/>
              </a:buClr>
              <a:buSzPts val="4800"/>
              <a:buFont typeface="Libre Franklin Medium"/>
              <a:buNone/>
            </a:pPr>
            <a:r>
              <a:rPr lang="en-US" dirty="0"/>
              <a:t>JOINS</a:t>
            </a:r>
            <a:endParaRPr dirty="0"/>
          </a:p>
        </p:txBody>
      </p:sp>
      <p:pic>
        <p:nvPicPr>
          <p:cNvPr id="3074" name="Picture 2" descr="How will last season's EPL top 6 fare? - Frapapa Blog">
            <a:extLst>
              <a:ext uri="{FF2B5EF4-FFF2-40B4-BE49-F238E27FC236}">
                <a16:creationId xmlns:a16="http://schemas.microsoft.com/office/drawing/2014/main" id="{D95D3D7C-CAD7-40C3-A284-85C0EF83B5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589364"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4F8FB"/>
            </a:gs>
            <a:gs pos="5000">
              <a:srgbClr val="F4F8FB"/>
            </a:gs>
            <a:gs pos="74000">
              <a:srgbClr val="A6CBDE"/>
            </a:gs>
            <a:gs pos="83000">
              <a:srgbClr val="A6CBDE"/>
            </a:gs>
            <a:gs pos="100000">
              <a:srgbClr val="C3DCE9"/>
            </a:gs>
          </a:gsLst>
          <a:lin ang="5400000" scaled="0"/>
        </a:gradFill>
        <a:effectLst/>
      </p:bgPr>
    </p:bg>
    <p:spTree>
      <p:nvGrpSpPr>
        <p:cNvPr id="1" name="Shape 468"/>
        <p:cNvGrpSpPr/>
        <p:nvPr/>
      </p:nvGrpSpPr>
      <p:grpSpPr>
        <a:xfrm>
          <a:off x="0" y="0"/>
          <a:ext cx="0" cy="0"/>
          <a:chOff x="0" y="0"/>
          <a:chExt cx="0" cy="0"/>
        </a:xfrm>
      </p:grpSpPr>
      <p:sp>
        <p:nvSpPr>
          <p:cNvPr id="469" name="Google Shape;469;p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626262"/>
              </a:buClr>
              <a:buSzPts val="4800"/>
              <a:buFont typeface="Libre Franklin Medium"/>
              <a:buNone/>
            </a:pPr>
            <a:r>
              <a:rPr lang="en-US" dirty="0">
                <a:solidFill>
                  <a:srgbClr val="626262"/>
                </a:solidFill>
              </a:rPr>
              <a:t>ABSTRACT</a:t>
            </a:r>
            <a:endParaRPr dirty="0"/>
          </a:p>
        </p:txBody>
      </p:sp>
      <p:pic>
        <p:nvPicPr>
          <p:cNvPr id="1028" name="Picture 4" descr="30+ Free Premier League &amp; Soccer Images - Pixabay">
            <a:extLst>
              <a:ext uri="{FF2B5EF4-FFF2-40B4-BE49-F238E27FC236}">
                <a16:creationId xmlns:a16="http://schemas.microsoft.com/office/drawing/2014/main" id="{1919AF59-5B5E-499D-B1A3-EAAFE6CEF730}"/>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21894" r="21894"/>
          <a:stretch>
            <a:fillRect/>
          </a:stretch>
        </p:blipFill>
        <p:spPr bwMode="auto">
          <a:xfrm>
            <a:off x="0" y="0"/>
            <a:ext cx="5471410" cy="6858000"/>
          </a:xfrm>
          <a:prstGeom prst="rect">
            <a:avLst/>
          </a:prstGeom>
          <a:noFill/>
          <a:extLst>
            <a:ext uri="{909E8E84-426E-40DD-AFC4-6F175D3DCCD1}">
              <a14:hiddenFill xmlns:a14="http://schemas.microsoft.com/office/drawing/2010/main">
                <a:solidFill>
                  <a:srgbClr val="FFFFFF"/>
                </a:solidFill>
              </a14:hiddenFill>
            </a:ext>
          </a:extLst>
        </p:spPr>
      </p:pic>
      <p:sp>
        <p:nvSpPr>
          <p:cNvPr id="471" name="Google Shape;471;p2"/>
          <p:cNvSpPr txBox="1"/>
          <p:nvPr/>
        </p:nvSpPr>
        <p:spPr>
          <a:xfrm>
            <a:off x="5830824" y="1511166"/>
            <a:ext cx="6361176" cy="5632271"/>
          </a:xfrm>
          <a:prstGeom prst="rect">
            <a:avLst/>
          </a:prstGeom>
          <a:noFill/>
          <a:ln>
            <a:noFill/>
          </a:ln>
        </p:spPr>
        <p:txBody>
          <a:bodyPr spcFirstLastPara="1" wrap="square" lIns="91425" tIns="45700" rIns="91425" bIns="45700" anchor="t" anchorCtr="0">
            <a:spAutoFit/>
          </a:bodyPr>
          <a:lstStyle/>
          <a:p>
            <a:pPr>
              <a:lnSpc>
                <a:spcPct val="200000"/>
              </a:lnSpc>
            </a:pPr>
            <a:r>
              <a:rPr lang="en-US" sz="1800" dirty="0"/>
              <a:t>This project involves creating a relational database system for managing football match data. The database includes tables for teams, matches, match results, standings, and points accumulation. Each table is interconnected, allowing for efficient storage, retrieval, and analysis of football match information. The database facilitates tracking team performances, match results, and points earned throughout the season, providing valuable insights for teams, coaches, and analysts.</a:t>
            </a:r>
            <a:endParaRPr lang="en-IN" sz="1800" dirty="0"/>
          </a:p>
          <a:p>
            <a:pPr marL="0" marR="0" lvl="0" indent="0" algn="l" rtl="0">
              <a:lnSpc>
                <a:spcPct val="200000"/>
              </a:lnSpc>
              <a:spcBef>
                <a:spcPts val="0"/>
              </a:spcBef>
              <a:spcAft>
                <a:spcPts val="0"/>
              </a:spcAft>
              <a:buNone/>
            </a:pPr>
            <a:endParaRPr sz="1800" b="1" i="1" u="none" strike="noStrike" cap="none" dirty="0">
              <a:solidFill>
                <a:schemeClr val="dk1"/>
              </a:solidFill>
              <a:latin typeface="Libre Franklin"/>
              <a:ea typeface="Libre Franklin"/>
              <a:cs typeface="Libre Franklin"/>
              <a:sym typeface="Libre Franklin"/>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69"/>
                                        </p:tgtEl>
                                        <p:attrNameLst>
                                          <p:attrName>style.visibility</p:attrName>
                                        </p:attrNameLst>
                                      </p:cBhvr>
                                      <p:to>
                                        <p:strVal val="visible"/>
                                      </p:to>
                                    </p:set>
                                    <p:animEffect transition="in" filter="fade">
                                      <p:cBhvr>
                                        <p:cTn id="7" dur="1000"/>
                                        <p:tgtEl>
                                          <p:spTgt spid="469"/>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71"/>
                                        </p:tgtEl>
                                        <p:attrNameLst>
                                          <p:attrName>style.visibility</p:attrName>
                                        </p:attrNameLst>
                                      </p:cBhvr>
                                      <p:to>
                                        <p:strVal val="visible"/>
                                      </p:to>
                                    </p:set>
                                    <p:animEffect transition="in" filter="fade">
                                      <p:cBhvr>
                                        <p:cTn id="11" dur="1000"/>
                                        <p:tgtEl>
                                          <p:spTgt spid="4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41" name="Google Shape;641;p26"/>
          <p:cNvSpPr txBox="1">
            <a:spLocks noGrp="1"/>
          </p:cNvSpPr>
          <p:nvPr>
            <p:ph type="body" idx="1"/>
          </p:nvPr>
        </p:nvSpPr>
        <p:spPr>
          <a:xfrm>
            <a:off x="7747120" y="2136099"/>
            <a:ext cx="4321935" cy="4287185"/>
          </a:xfrm>
          <a:prstGeom prst="rect">
            <a:avLst/>
          </a:prstGeom>
          <a:noFill/>
          <a:ln>
            <a:noFill/>
          </a:ln>
        </p:spPr>
        <p:txBody>
          <a:bodyPr spcFirstLastPara="1" wrap="square" lIns="91425" tIns="45700" rIns="91425" bIns="45700" anchor="t" anchorCtr="0">
            <a:normAutofit/>
          </a:bodyPr>
          <a:lstStyle/>
          <a:p>
            <a:pPr marL="233363" lvl="0" indent="-233363">
              <a:lnSpc>
                <a:spcPct val="100000"/>
              </a:lnSpc>
              <a:spcBef>
                <a:spcPts val="0"/>
              </a:spcBef>
              <a:buSzPts val="2200"/>
              <a:buNone/>
            </a:pPr>
            <a:r>
              <a:rPr lang="en-US" sz="2400" dirty="0">
                <a:solidFill>
                  <a:schemeClr val="tx1"/>
                </a:solidFill>
              </a:rPr>
              <a:t>SELECT *FROM </a:t>
            </a:r>
            <a:r>
              <a:rPr lang="en-US" sz="2400" dirty="0" err="1">
                <a:solidFill>
                  <a:schemeClr val="tx1"/>
                </a:solidFill>
              </a:rPr>
              <a:t>TeamsINNER</a:t>
            </a:r>
            <a:r>
              <a:rPr lang="en-US" sz="2400" dirty="0">
                <a:solidFill>
                  <a:schemeClr val="tx1"/>
                </a:solidFill>
              </a:rPr>
              <a:t> JOIN Matches ON </a:t>
            </a:r>
            <a:r>
              <a:rPr lang="en-US" sz="2400" dirty="0" err="1">
                <a:solidFill>
                  <a:schemeClr val="tx1"/>
                </a:solidFill>
              </a:rPr>
              <a:t>Teams.team_id</a:t>
            </a:r>
            <a:r>
              <a:rPr lang="en-US" sz="2400" dirty="0">
                <a:solidFill>
                  <a:schemeClr val="tx1"/>
                </a:solidFill>
              </a:rPr>
              <a:t> = </a:t>
            </a:r>
            <a:r>
              <a:rPr lang="en-US" sz="2400" dirty="0" err="1">
                <a:solidFill>
                  <a:schemeClr val="tx1"/>
                </a:solidFill>
              </a:rPr>
              <a:t>Matches.home_team_id</a:t>
            </a:r>
            <a:r>
              <a:rPr lang="en-US" sz="2400" dirty="0">
                <a:solidFill>
                  <a:schemeClr val="tx1"/>
                </a:solidFill>
              </a:rPr>
              <a:t> OR </a:t>
            </a:r>
            <a:r>
              <a:rPr lang="en-US" sz="2400" dirty="0" err="1">
                <a:solidFill>
                  <a:schemeClr val="tx1"/>
                </a:solidFill>
              </a:rPr>
              <a:t>Teams.team_id</a:t>
            </a:r>
            <a:r>
              <a:rPr lang="en-US" sz="2400" dirty="0">
                <a:solidFill>
                  <a:schemeClr val="tx1"/>
                </a:solidFill>
              </a:rPr>
              <a:t> = </a:t>
            </a:r>
            <a:r>
              <a:rPr lang="en-US" sz="2400" dirty="0" err="1">
                <a:solidFill>
                  <a:schemeClr val="tx1"/>
                </a:solidFill>
              </a:rPr>
              <a:t>Matches.away_team_id</a:t>
            </a:r>
            <a:r>
              <a:rPr lang="en-US" sz="2400" dirty="0">
                <a:solidFill>
                  <a:schemeClr val="tx1"/>
                </a:solidFill>
              </a:rPr>
              <a:t>;</a:t>
            </a:r>
            <a:endParaRPr sz="2400" dirty="0">
              <a:solidFill>
                <a:schemeClr val="tx1"/>
              </a:solidFill>
            </a:endParaRPr>
          </a:p>
        </p:txBody>
      </p:sp>
      <p:sp>
        <p:nvSpPr>
          <p:cNvPr id="640" name="Google Shape;640;p26"/>
          <p:cNvSpPr txBox="1">
            <a:spLocks noGrp="1"/>
          </p:cNvSpPr>
          <p:nvPr>
            <p:ph type="body" idx="3"/>
          </p:nvPr>
        </p:nvSpPr>
        <p:spPr>
          <a:xfrm>
            <a:off x="122946" y="194872"/>
            <a:ext cx="11946109" cy="1491521"/>
          </a:xfrm>
          <a:prstGeom prst="rect">
            <a:avLst/>
          </a:prstGeom>
          <a:noFill/>
          <a:ln>
            <a:noFill/>
          </a:ln>
        </p:spPr>
        <p:txBody>
          <a:bodyPr spcFirstLastPara="1" wrap="square" lIns="91425" tIns="45700" rIns="91425" bIns="45700" anchor="t" anchorCtr="0">
            <a:noAutofit/>
          </a:bodyPr>
          <a:lstStyle/>
          <a:p>
            <a:pPr marL="0" lvl="0" indent="0">
              <a:buSzPts val="2000"/>
            </a:pPr>
            <a:r>
              <a:rPr lang="en-US" sz="2400" dirty="0"/>
              <a:t>SQL query combines data from the Teams table and the Matches table based on whether each team participated as either the home team or the away team in any given match. </a:t>
            </a:r>
            <a:endParaRPr sz="2400" b="1" dirty="0">
              <a:solidFill>
                <a:schemeClr val="tx1"/>
              </a:solidFill>
            </a:endParaRPr>
          </a:p>
        </p:txBody>
      </p:sp>
      <p:sp>
        <p:nvSpPr>
          <p:cNvPr id="639" name="Google Shape;639;p26"/>
          <p:cNvSpPr txBox="1">
            <a:spLocks noGrp="1"/>
          </p:cNvSpPr>
          <p:nvPr>
            <p:ph type="title"/>
          </p:nvPr>
        </p:nvSpPr>
        <p:spPr>
          <a:xfrm>
            <a:off x="8964118" y="1214204"/>
            <a:ext cx="2973642" cy="124418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JOINS.   </a:t>
            </a:r>
            <a:endParaRPr dirty="0">
              <a:solidFill>
                <a:schemeClr val="tx1"/>
              </a:solidFill>
            </a:endParaRPr>
          </a:p>
        </p:txBody>
      </p:sp>
      <p:pic>
        <p:nvPicPr>
          <p:cNvPr id="2" name="Picture 1">
            <a:extLst>
              <a:ext uri="{FF2B5EF4-FFF2-40B4-BE49-F238E27FC236}">
                <a16:creationId xmlns:a16="http://schemas.microsoft.com/office/drawing/2014/main" id="{9E68D62C-8470-4F6B-BCE8-433808E0BB6F}"/>
              </a:ext>
            </a:extLst>
          </p:cNvPr>
          <p:cNvPicPr>
            <a:picLocks noChangeAspect="1"/>
          </p:cNvPicPr>
          <p:nvPr/>
        </p:nvPicPr>
        <p:blipFill>
          <a:blip r:embed="rId3"/>
          <a:stretch>
            <a:fillRect/>
          </a:stretch>
        </p:blipFill>
        <p:spPr>
          <a:xfrm>
            <a:off x="59732" y="1502764"/>
            <a:ext cx="7687388" cy="517160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40">
                                            <p:txEl>
                                              <p:pRg st="0" end="0"/>
                                            </p:txEl>
                                          </p:spTgt>
                                        </p:tgtEl>
                                        <p:attrNameLst>
                                          <p:attrName>style.visibility</p:attrName>
                                        </p:attrNameLst>
                                      </p:cBhvr>
                                      <p:to>
                                        <p:strVal val="visible"/>
                                      </p:to>
                                    </p:set>
                                    <p:animEffect transition="in" filter="fade">
                                      <p:cBhvr>
                                        <p:cTn id="7" dur="1000"/>
                                        <p:tgtEl>
                                          <p:spTgt spid="640">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41">
                                            <p:txEl>
                                              <p:pRg st="0" end="0"/>
                                            </p:txEl>
                                          </p:spTgt>
                                        </p:tgtEl>
                                        <p:attrNameLst>
                                          <p:attrName>style.visibility</p:attrName>
                                        </p:attrNameLst>
                                      </p:cBhvr>
                                      <p:to>
                                        <p:strVal val="visible"/>
                                      </p:to>
                                    </p:set>
                                    <p:animEffect transition="in" filter="fade">
                                      <p:cBhvr>
                                        <p:cTn id="11" dur="1000"/>
                                        <p:tgtEl>
                                          <p:spTgt spid="64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9" name="Google Shape;649;p27"/>
          <p:cNvSpPr txBox="1">
            <a:spLocks noGrp="1"/>
          </p:cNvSpPr>
          <p:nvPr>
            <p:ph type="body" idx="1"/>
          </p:nvPr>
        </p:nvSpPr>
        <p:spPr>
          <a:xfrm>
            <a:off x="7659438" y="1765005"/>
            <a:ext cx="4190640" cy="4508203"/>
          </a:xfrm>
          <a:prstGeom prst="rect">
            <a:avLst/>
          </a:prstGeom>
          <a:noFill/>
          <a:ln>
            <a:noFill/>
          </a:ln>
        </p:spPr>
        <p:txBody>
          <a:bodyPr spcFirstLastPara="1" wrap="square" lIns="91425" tIns="45700" rIns="91425" bIns="45700" anchor="t" anchorCtr="0">
            <a:noAutofit/>
          </a:bodyPr>
          <a:lstStyle/>
          <a:p>
            <a:pPr marL="233363" lvl="0" indent="-233363">
              <a:lnSpc>
                <a:spcPct val="100000"/>
              </a:lnSpc>
              <a:spcBef>
                <a:spcPts val="0"/>
              </a:spcBef>
              <a:buSzPts val="2200"/>
              <a:buNone/>
            </a:pPr>
            <a:r>
              <a:rPr lang="en-US" sz="2400" dirty="0"/>
              <a:t>SELECT </a:t>
            </a:r>
            <a:r>
              <a:rPr lang="en-US" sz="2400" dirty="0" err="1"/>
              <a:t>t.team_name</a:t>
            </a:r>
            <a:r>
              <a:rPr lang="en-US" sz="2400" dirty="0"/>
              <a:t>, COUNT(</a:t>
            </a:r>
            <a:r>
              <a:rPr lang="en-US" sz="2400" dirty="0" err="1"/>
              <a:t>m.match_id</a:t>
            </a:r>
            <a:r>
              <a:rPr lang="en-US" sz="2400" dirty="0"/>
              <a:t>) AS </a:t>
            </a:r>
            <a:r>
              <a:rPr lang="en-US" sz="2400" dirty="0" err="1"/>
              <a:t>matches_playedFROM</a:t>
            </a:r>
            <a:r>
              <a:rPr lang="en-US" sz="2400" dirty="0"/>
              <a:t> Teams </a:t>
            </a:r>
            <a:r>
              <a:rPr lang="en-US" sz="2400" dirty="0" err="1"/>
              <a:t>tLEFT</a:t>
            </a:r>
            <a:r>
              <a:rPr lang="en-US" sz="2400" dirty="0"/>
              <a:t> JOIN Matches m ON </a:t>
            </a:r>
            <a:r>
              <a:rPr lang="en-US" sz="2400" dirty="0" err="1"/>
              <a:t>t.team_id</a:t>
            </a:r>
            <a:r>
              <a:rPr lang="en-US" sz="2400" dirty="0"/>
              <a:t> = </a:t>
            </a:r>
            <a:r>
              <a:rPr lang="en-US" sz="2400" dirty="0" err="1"/>
              <a:t>m.home_team_id</a:t>
            </a:r>
            <a:r>
              <a:rPr lang="en-US" sz="2400" dirty="0"/>
              <a:t> OR </a:t>
            </a:r>
            <a:r>
              <a:rPr lang="en-US" sz="2400" dirty="0" err="1"/>
              <a:t>t.team_id</a:t>
            </a:r>
            <a:r>
              <a:rPr lang="en-US" sz="2400" dirty="0"/>
              <a:t> = </a:t>
            </a:r>
            <a:r>
              <a:rPr lang="en-US" sz="2400" dirty="0" err="1"/>
              <a:t>m.away_team_idGROUP</a:t>
            </a:r>
            <a:r>
              <a:rPr lang="en-US" sz="2400" dirty="0"/>
              <a:t> BY </a:t>
            </a:r>
            <a:r>
              <a:rPr lang="en-US" sz="2400" dirty="0" err="1"/>
              <a:t>t.team_name</a:t>
            </a:r>
            <a:r>
              <a:rPr lang="en-US" sz="2200" dirty="0"/>
              <a:t>;</a:t>
            </a:r>
            <a:endParaRPr sz="2200" dirty="0"/>
          </a:p>
        </p:txBody>
      </p:sp>
      <p:sp>
        <p:nvSpPr>
          <p:cNvPr id="648" name="Google Shape;648;p27"/>
          <p:cNvSpPr txBox="1">
            <a:spLocks noGrp="1"/>
          </p:cNvSpPr>
          <p:nvPr>
            <p:ph type="body" idx="3"/>
          </p:nvPr>
        </p:nvSpPr>
        <p:spPr>
          <a:xfrm>
            <a:off x="7747120" y="751926"/>
            <a:ext cx="4321935" cy="1261566"/>
          </a:xfrm>
          <a:prstGeom prst="rect">
            <a:avLst/>
          </a:prstGeom>
          <a:noFill/>
          <a:ln>
            <a:noFill/>
          </a:ln>
        </p:spPr>
        <p:txBody>
          <a:bodyPr spcFirstLastPara="1" wrap="square" lIns="91425" tIns="45700" rIns="91425" bIns="45700" anchor="t" anchorCtr="0">
            <a:noAutofit/>
          </a:bodyPr>
          <a:lstStyle/>
          <a:p>
            <a:pPr marL="0" lvl="0" indent="0">
              <a:buSzPts val="2000"/>
            </a:pPr>
            <a:r>
              <a:rPr lang="en-US" sz="2000" b="1" dirty="0"/>
              <a:t>Matches Played by Each Team</a:t>
            </a:r>
            <a:endParaRPr sz="2000" b="1" dirty="0"/>
          </a:p>
        </p:txBody>
      </p:sp>
      <p:sp>
        <p:nvSpPr>
          <p:cNvPr id="647" name="Google Shape;647;p27"/>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JOINS.   </a:t>
            </a:r>
            <a:endParaRPr dirty="0">
              <a:solidFill>
                <a:schemeClr val="tx1"/>
              </a:solidFill>
            </a:endParaRPr>
          </a:p>
        </p:txBody>
      </p:sp>
      <p:pic>
        <p:nvPicPr>
          <p:cNvPr id="2" name="Picture 1">
            <a:extLst>
              <a:ext uri="{FF2B5EF4-FFF2-40B4-BE49-F238E27FC236}">
                <a16:creationId xmlns:a16="http://schemas.microsoft.com/office/drawing/2014/main" id="{DF5CBC8A-37DF-4F61-8979-7FF6FF439D14}"/>
              </a:ext>
            </a:extLst>
          </p:cNvPr>
          <p:cNvPicPr>
            <a:picLocks noChangeAspect="1"/>
          </p:cNvPicPr>
          <p:nvPr/>
        </p:nvPicPr>
        <p:blipFill>
          <a:blip r:embed="rId3"/>
          <a:stretch>
            <a:fillRect/>
          </a:stretch>
        </p:blipFill>
        <p:spPr>
          <a:xfrm>
            <a:off x="341922" y="751926"/>
            <a:ext cx="7317516" cy="59882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48">
                                            <p:txEl>
                                              <p:pRg st="0" end="0"/>
                                            </p:txEl>
                                          </p:spTgt>
                                        </p:tgtEl>
                                        <p:attrNameLst>
                                          <p:attrName>style.visibility</p:attrName>
                                        </p:attrNameLst>
                                      </p:cBhvr>
                                      <p:to>
                                        <p:strVal val="visible"/>
                                      </p:to>
                                    </p:set>
                                    <p:animEffect transition="in" filter="fade">
                                      <p:cBhvr>
                                        <p:cTn id="7" dur="1000"/>
                                        <p:tgtEl>
                                          <p:spTgt spid="648">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49">
                                            <p:txEl>
                                              <p:pRg st="0" end="0"/>
                                            </p:txEl>
                                          </p:spTgt>
                                        </p:tgtEl>
                                        <p:attrNameLst>
                                          <p:attrName>style.visibility</p:attrName>
                                        </p:attrNameLst>
                                      </p:cBhvr>
                                      <p:to>
                                        <p:strVal val="visible"/>
                                      </p:to>
                                    </p:set>
                                    <p:animEffect transition="in" filter="fade">
                                      <p:cBhvr>
                                        <p:cTn id="11" dur="1000"/>
                                        <p:tgtEl>
                                          <p:spTgt spid="64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7" name="Google Shape;657;p28"/>
          <p:cNvSpPr txBox="1">
            <a:spLocks noGrp="1"/>
          </p:cNvSpPr>
          <p:nvPr>
            <p:ph type="body" idx="1"/>
          </p:nvPr>
        </p:nvSpPr>
        <p:spPr>
          <a:xfrm>
            <a:off x="7747120" y="2728577"/>
            <a:ext cx="4190640" cy="3773532"/>
          </a:xfrm>
          <a:prstGeom prst="rect">
            <a:avLst/>
          </a:prstGeom>
          <a:noFill/>
          <a:ln>
            <a:noFill/>
          </a:ln>
        </p:spPr>
        <p:txBody>
          <a:bodyPr spcFirstLastPara="1" wrap="square" lIns="91425" tIns="45700" rIns="91425" bIns="45700" anchor="t" anchorCtr="0">
            <a:normAutofit/>
          </a:bodyPr>
          <a:lstStyle/>
          <a:p>
            <a:pPr marL="233363" lvl="0" indent="-233363">
              <a:lnSpc>
                <a:spcPct val="100000"/>
              </a:lnSpc>
              <a:spcBef>
                <a:spcPts val="0"/>
              </a:spcBef>
              <a:buSzPct val="100000"/>
              <a:buNone/>
            </a:pPr>
            <a:r>
              <a:rPr lang="en-US" sz="2800" dirty="0"/>
              <a:t>SELECT </a:t>
            </a:r>
            <a:r>
              <a:rPr lang="en-US" sz="2800" dirty="0" err="1"/>
              <a:t>t.team_name</a:t>
            </a:r>
            <a:r>
              <a:rPr lang="en-US" sz="2800" dirty="0"/>
              <a:t>, </a:t>
            </a:r>
            <a:r>
              <a:rPr lang="en-US" sz="2800" dirty="0" err="1"/>
              <a:t>s.winsFROM</a:t>
            </a:r>
            <a:r>
              <a:rPr lang="en-US" sz="2800" dirty="0"/>
              <a:t> Teams </a:t>
            </a:r>
            <a:r>
              <a:rPr lang="en-US" sz="2800" dirty="0" err="1"/>
              <a:t>tJOIN</a:t>
            </a:r>
            <a:r>
              <a:rPr lang="en-US" sz="2800" dirty="0"/>
              <a:t> Standings s ON </a:t>
            </a:r>
            <a:r>
              <a:rPr lang="en-US" sz="2800" dirty="0" err="1"/>
              <a:t>t.team_id</a:t>
            </a:r>
            <a:r>
              <a:rPr lang="en-US" sz="2800" dirty="0"/>
              <a:t> = </a:t>
            </a:r>
            <a:r>
              <a:rPr lang="en-US" sz="2800" dirty="0" err="1"/>
              <a:t>s.team_idORDER</a:t>
            </a:r>
            <a:r>
              <a:rPr lang="en-US" sz="2800" dirty="0"/>
              <a:t> BY </a:t>
            </a:r>
            <a:r>
              <a:rPr lang="en-US" sz="2800" dirty="0" err="1"/>
              <a:t>s.wins</a:t>
            </a:r>
            <a:r>
              <a:rPr lang="en-US" sz="2800" dirty="0"/>
              <a:t> DESC;</a:t>
            </a:r>
            <a:endParaRPr sz="2800" dirty="0"/>
          </a:p>
        </p:txBody>
      </p:sp>
      <p:sp>
        <p:nvSpPr>
          <p:cNvPr id="656" name="Google Shape;656;p28"/>
          <p:cNvSpPr txBox="1">
            <a:spLocks noGrp="1"/>
          </p:cNvSpPr>
          <p:nvPr>
            <p:ph type="body" idx="3"/>
          </p:nvPr>
        </p:nvSpPr>
        <p:spPr>
          <a:xfrm>
            <a:off x="7747120" y="1274390"/>
            <a:ext cx="4321935" cy="1277424"/>
          </a:xfrm>
          <a:prstGeom prst="rect">
            <a:avLst/>
          </a:prstGeom>
          <a:noFill/>
          <a:ln>
            <a:noFill/>
          </a:ln>
        </p:spPr>
        <p:txBody>
          <a:bodyPr spcFirstLastPara="1" wrap="square" lIns="91425" tIns="45700" rIns="91425" bIns="45700" anchor="t" anchorCtr="0">
            <a:noAutofit/>
          </a:bodyPr>
          <a:lstStyle/>
          <a:p>
            <a:pPr marL="0" lvl="0" indent="0">
              <a:buSzPts val="2000"/>
            </a:pPr>
            <a:r>
              <a:rPr lang="en-IN" sz="2800" b="1" dirty="0"/>
              <a:t>Teams with Most Wins</a:t>
            </a:r>
            <a:endParaRPr sz="2800" b="1" dirty="0"/>
          </a:p>
        </p:txBody>
      </p:sp>
      <p:sp>
        <p:nvSpPr>
          <p:cNvPr id="655" name="Google Shape;655;p28"/>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JOINS.   </a:t>
            </a:r>
            <a:endParaRPr dirty="0">
              <a:solidFill>
                <a:schemeClr val="tx1"/>
              </a:solidFill>
            </a:endParaRPr>
          </a:p>
        </p:txBody>
      </p:sp>
      <p:pic>
        <p:nvPicPr>
          <p:cNvPr id="2" name="Picture 1">
            <a:extLst>
              <a:ext uri="{FF2B5EF4-FFF2-40B4-BE49-F238E27FC236}">
                <a16:creationId xmlns:a16="http://schemas.microsoft.com/office/drawing/2014/main" id="{40BA22AE-59B2-40EC-8D48-C8329CA57279}"/>
              </a:ext>
            </a:extLst>
          </p:cNvPr>
          <p:cNvPicPr>
            <a:picLocks noChangeAspect="1"/>
          </p:cNvPicPr>
          <p:nvPr/>
        </p:nvPicPr>
        <p:blipFill>
          <a:blip r:embed="rId3"/>
          <a:stretch>
            <a:fillRect/>
          </a:stretch>
        </p:blipFill>
        <p:spPr>
          <a:xfrm>
            <a:off x="531628" y="959561"/>
            <a:ext cx="7038753" cy="554254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56">
                                            <p:txEl>
                                              <p:pRg st="0" end="0"/>
                                            </p:txEl>
                                          </p:spTgt>
                                        </p:tgtEl>
                                        <p:attrNameLst>
                                          <p:attrName>style.visibility</p:attrName>
                                        </p:attrNameLst>
                                      </p:cBhvr>
                                      <p:to>
                                        <p:strVal val="visible"/>
                                      </p:to>
                                    </p:set>
                                    <p:animEffect transition="in" filter="fade">
                                      <p:cBhvr>
                                        <p:cTn id="7" dur="1000"/>
                                        <p:tgtEl>
                                          <p:spTgt spid="656">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57">
                                            <p:txEl>
                                              <p:pRg st="0" end="0"/>
                                            </p:txEl>
                                          </p:spTgt>
                                        </p:tgtEl>
                                        <p:attrNameLst>
                                          <p:attrName>style.visibility</p:attrName>
                                        </p:attrNameLst>
                                      </p:cBhvr>
                                      <p:to>
                                        <p:strVal val="visible"/>
                                      </p:to>
                                    </p:set>
                                    <p:animEffect transition="in" filter="fade">
                                      <p:cBhvr>
                                        <p:cTn id="11" dur="1000"/>
                                        <p:tgtEl>
                                          <p:spTgt spid="65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29"/>
          <p:cNvSpPr txBox="1">
            <a:spLocks noGrp="1"/>
          </p:cNvSpPr>
          <p:nvPr>
            <p:ph type="title"/>
          </p:nvPr>
        </p:nvSpPr>
        <p:spPr>
          <a:xfrm>
            <a:off x="8293395" y="83821"/>
            <a:ext cx="2402958" cy="873110"/>
          </a:xfrm>
          <a:prstGeom prst="rect">
            <a:avLst/>
          </a:prstGeom>
          <a:gradFill>
            <a:gsLst>
              <a:gs pos="0">
                <a:srgbClr val="A3C0D7"/>
              </a:gs>
              <a:gs pos="50000">
                <a:srgbClr val="95B6D1"/>
              </a:gs>
              <a:gs pos="100000">
                <a:srgbClr val="82ADCE"/>
              </a:gs>
            </a:gsLst>
            <a:lin ang="5400000" scaled="0"/>
          </a:gra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rmAutofit fontScale="90000"/>
          </a:bodyPr>
          <a:lstStyle/>
          <a:p>
            <a:pPr marL="0" lvl="0" indent="0" rtl="0">
              <a:lnSpc>
                <a:spcPct val="100000"/>
              </a:lnSpc>
              <a:spcBef>
                <a:spcPts val="0"/>
              </a:spcBef>
              <a:spcAft>
                <a:spcPts val="0"/>
              </a:spcAft>
              <a:buClr>
                <a:schemeClr val="dk1"/>
              </a:buClr>
              <a:buSzPts val="6000"/>
              <a:buFont typeface="Libre Franklin Medium"/>
              <a:buNone/>
            </a:pPr>
            <a:r>
              <a:rPr lang="en-US" sz="6000" b="1" dirty="0">
                <a:solidFill>
                  <a:schemeClr val="dk1"/>
                </a:solidFill>
                <a:latin typeface="Libre Franklin"/>
                <a:sym typeface="Libre Franklin"/>
              </a:rPr>
              <a:t>JOINS</a:t>
            </a:r>
            <a:endParaRPr dirty="0"/>
          </a:p>
        </p:txBody>
      </p:sp>
      <p:pic>
        <p:nvPicPr>
          <p:cNvPr id="22" name="Picture Placeholder 21">
            <a:extLst>
              <a:ext uri="{FF2B5EF4-FFF2-40B4-BE49-F238E27FC236}">
                <a16:creationId xmlns:a16="http://schemas.microsoft.com/office/drawing/2014/main" id="{EAB14A9F-2FCB-42E0-A032-D6C7D49EB004}"/>
              </a:ext>
            </a:extLst>
          </p:cNvPr>
          <p:cNvPicPr>
            <a:picLocks noGrp="1" noChangeAspect="1"/>
          </p:cNvPicPr>
          <p:nvPr>
            <p:ph type="pic" idx="2"/>
          </p:nvPr>
        </p:nvPicPr>
        <p:blipFill>
          <a:blip r:embed="rId3"/>
          <a:srcRect l="18368" r="18368"/>
          <a:stretch>
            <a:fillRect/>
          </a:stretch>
        </p:blipFill>
        <p:spPr>
          <a:xfrm>
            <a:off x="160019" y="83820"/>
            <a:ext cx="7474157" cy="6774180"/>
          </a:xfrm>
          <a:prstGeom prst="rect">
            <a:avLst/>
          </a:prstGeom>
        </p:spPr>
      </p:pic>
      <p:sp>
        <p:nvSpPr>
          <p:cNvPr id="7" name="Text Placeholder 6">
            <a:extLst>
              <a:ext uri="{FF2B5EF4-FFF2-40B4-BE49-F238E27FC236}">
                <a16:creationId xmlns:a16="http://schemas.microsoft.com/office/drawing/2014/main" id="{5210B4D6-D584-4D72-ACD2-F1E8937D45B1}"/>
              </a:ext>
            </a:extLst>
          </p:cNvPr>
          <p:cNvSpPr>
            <a:spLocks noGrp="1"/>
          </p:cNvSpPr>
          <p:nvPr>
            <p:ph type="body" idx="4294967295"/>
          </p:nvPr>
        </p:nvSpPr>
        <p:spPr>
          <a:xfrm>
            <a:off x="7634176" y="1127052"/>
            <a:ext cx="4557825" cy="5647127"/>
          </a:xfrm>
        </p:spPr>
        <p:txBody>
          <a:bodyPr>
            <a:noAutofit/>
          </a:bodyPr>
          <a:lstStyle/>
          <a:p>
            <a:r>
              <a:rPr lang="en-IN" sz="2000" b="1" dirty="0">
                <a:solidFill>
                  <a:schemeClr val="tx1"/>
                </a:solidFill>
              </a:rPr>
              <a:t>Matches with Draw Results</a:t>
            </a:r>
            <a:r>
              <a:rPr lang="en-IN" sz="2000" dirty="0">
                <a:solidFill>
                  <a:schemeClr val="tx1"/>
                </a:solidFill>
              </a:rPr>
              <a:t>:</a:t>
            </a:r>
          </a:p>
          <a:p>
            <a:r>
              <a:rPr lang="en-US" sz="2000" dirty="0">
                <a:solidFill>
                  <a:schemeClr val="tx1"/>
                </a:solidFill>
              </a:rPr>
              <a:t>SELECT </a:t>
            </a:r>
            <a:r>
              <a:rPr lang="en-US" sz="2000" dirty="0" err="1">
                <a:solidFill>
                  <a:schemeClr val="tx1"/>
                </a:solidFill>
              </a:rPr>
              <a:t>m.match_id</a:t>
            </a:r>
            <a:r>
              <a:rPr lang="en-US" sz="2000" dirty="0">
                <a:solidFill>
                  <a:schemeClr val="tx1"/>
                </a:solidFill>
              </a:rPr>
              <a:t>, t1.team_name AS </a:t>
            </a:r>
            <a:r>
              <a:rPr lang="en-US" sz="2000" dirty="0" err="1">
                <a:solidFill>
                  <a:schemeClr val="tx1"/>
                </a:solidFill>
              </a:rPr>
              <a:t>home_team</a:t>
            </a:r>
            <a:r>
              <a:rPr lang="en-US" sz="2000" dirty="0">
                <a:solidFill>
                  <a:schemeClr val="tx1"/>
                </a:solidFill>
              </a:rPr>
              <a:t>, t2.team_name AS </a:t>
            </a:r>
            <a:r>
              <a:rPr lang="en-US" sz="2000" dirty="0" err="1">
                <a:solidFill>
                  <a:schemeClr val="tx1"/>
                </a:solidFill>
              </a:rPr>
              <a:t>away_team</a:t>
            </a:r>
            <a:r>
              <a:rPr lang="en-US" sz="2000" dirty="0">
                <a:solidFill>
                  <a:schemeClr val="tx1"/>
                </a:solidFill>
              </a:rPr>
              <a:t>, </a:t>
            </a:r>
            <a:r>
              <a:rPr lang="en-US" sz="2000" dirty="0" err="1">
                <a:solidFill>
                  <a:schemeClr val="tx1"/>
                </a:solidFill>
              </a:rPr>
              <a:t>r.home_team_score</a:t>
            </a:r>
            <a:r>
              <a:rPr lang="en-US" sz="2000" dirty="0">
                <a:solidFill>
                  <a:schemeClr val="tx1"/>
                </a:solidFill>
              </a:rPr>
              <a:t>, </a:t>
            </a:r>
            <a:r>
              <a:rPr lang="en-US" sz="2000" dirty="0" err="1">
                <a:solidFill>
                  <a:schemeClr val="tx1"/>
                </a:solidFill>
              </a:rPr>
              <a:t>r.away_team_scoreFROM</a:t>
            </a:r>
            <a:r>
              <a:rPr lang="en-US" sz="2000" dirty="0">
                <a:solidFill>
                  <a:schemeClr val="tx1"/>
                </a:solidFill>
              </a:rPr>
              <a:t> Matches </a:t>
            </a:r>
            <a:r>
              <a:rPr lang="en-US" sz="2000" dirty="0" err="1">
                <a:solidFill>
                  <a:schemeClr val="tx1"/>
                </a:solidFill>
              </a:rPr>
              <a:t>mJOIN</a:t>
            </a:r>
            <a:r>
              <a:rPr lang="en-US" sz="2000" dirty="0">
                <a:solidFill>
                  <a:schemeClr val="tx1"/>
                </a:solidFill>
              </a:rPr>
              <a:t> Teams t1 ON </a:t>
            </a:r>
            <a:r>
              <a:rPr lang="en-US" sz="2000" dirty="0" err="1">
                <a:solidFill>
                  <a:schemeClr val="tx1"/>
                </a:solidFill>
              </a:rPr>
              <a:t>m.home_team_id</a:t>
            </a:r>
            <a:r>
              <a:rPr lang="en-US" sz="2000" dirty="0">
                <a:solidFill>
                  <a:schemeClr val="tx1"/>
                </a:solidFill>
              </a:rPr>
              <a:t> = t1.team_idJOIN Teams t2 ON </a:t>
            </a:r>
            <a:r>
              <a:rPr lang="en-US" sz="2000" dirty="0" err="1">
                <a:solidFill>
                  <a:schemeClr val="tx1"/>
                </a:solidFill>
              </a:rPr>
              <a:t>m.away_team_id</a:t>
            </a:r>
            <a:r>
              <a:rPr lang="en-US" sz="2000" dirty="0">
                <a:solidFill>
                  <a:schemeClr val="tx1"/>
                </a:solidFill>
              </a:rPr>
              <a:t> = t2.team_idJOIN Results r ON </a:t>
            </a:r>
            <a:r>
              <a:rPr lang="en-US" sz="2000" dirty="0" err="1">
                <a:solidFill>
                  <a:schemeClr val="tx1"/>
                </a:solidFill>
              </a:rPr>
              <a:t>m.match_id</a:t>
            </a:r>
            <a:r>
              <a:rPr lang="en-US" sz="2000" dirty="0">
                <a:solidFill>
                  <a:schemeClr val="tx1"/>
                </a:solidFill>
              </a:rPr>
              <a:t> = </a:t>
            </a:r>
            <a:r>
              <a:rPr lang="en-US" sz="2000" dirty="0" err="1">
                <a:solidFill>
                  <a:schemeClr val="tx1"/>
                </a:solidFill>
              </a:rPr>
              <a:t>r.match_idWHERE</a:t>
            </a:r>
            <a:r>
              <a:rPr lang="en-US" sz="2000" dirty="0">
                <a:solidFill>
                  <a:schemeClr val="tx1"/>
                </a:solidFill>
              </a:rPr>
              <a:t> </a:t>
            </a:r>
            <a:r>
              <a:rPr lang="en-US" sz="2000" dirty="0" err="1">
                <a:solidFill>
                  <a:schemeClr val="tx1"/>
                </a:solidFill>
              </a:rPr>
              <a:t>r.home_team_score</a:t>
            </a:r>
            <a:r>
              <a:rPr lang="en-US" sz="2000" dirty="0">
                <a:solidFill>
                  <a:schemeClr val="tx1"/>
                </a:solidFill>
              </a:rPr>
              <a:t> = </a:t>
            </a:r>
            <a:r>
              <a:rPr lang="en-US" sz="2000" dirty="0" err="1">
                <a:solidFill>
                  <a:schemeClr val="tx1"/>
                </a:solidFill>
              </a:rPr>
              <a:t>r.away_team_score</a:t>
            </a:r>
            <a:r>
              <a:rPr lang="en-US" sz="2000" dirty="0">
                <a:solidFill>
                  <a:schemeClr val="tx1"/>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63"/>
                                        </p:tgtEl>
                                        <p:attrNameLst>
                                          <p:attrName>style.visibility</p:attrName>
                                        </p:attrNameLst>
                                      </p:cBhvr>
                                      <p:to>
                                        <p:strVal val="visible"/>
                                      </p:to>
                                    </p:set>
                                    <p:animEffect transition="in" filter="fade">
                                      <p:cBhvr>
                                        <p:cTn id="7" dur="1000"/>
                                        <p:tgtEl>
                                          <p:spTgt spid="6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34"/>
          <p:cNvSpPr txBox="1">
            <a:spLocks noGrp="1"/>
          </p:cNvSpPr>
          <p:nvPr>
            <p:ph type="title"/>
          </p:nvPr>
        </p:nvSpPr>
        <p:spPr>
          <a:xfrm>
            <a:off x="6634715" y="83820"/>
            <a:ext cx="5397265" cy="1325563"/>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lt1"/>
              </a:buClr>
              <a:buSzPts val="4800"/>
              <a:buFont typeface="Libre Franklin Medium"/>
              <a:buNone/>
            </a:pPr>
            <a:r>
              <a:rPr lang="en-US" dirty="0"/>
              <a:t>PREPARED BY :</a:t>
            </a:r>
            <a:endParaRPr dirty="0"/>
          </a:p>
        </p:txBody>
      </p:sp>
      <p:sp>
        <p:nvSpPr>
          <p:cNvPr id="702" name="Google Shape;702;p34"/>
          <p:cNvSpPr txBox="1">
            <a:spLocks noGrp="1"/>
          </p:cNvSpPr>
          <p:nvPr>
            <p:ph type="subTitle" idx="1"/>
          </p:nvPr>
        </p:nvSpPr>
        <p:spPr>
          <a:xfrm>
            <a:off x="6889897" y="1409382"/>
            <a:ext cx="5142083" cy="5197157"/>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1"/>
              </a:buClr>
              <a:buSzPts val="1600"/>
              <a:buNone/>
            </a:pPr>
            <a:endParaRPr dirty="0"/>
          </a:p>
          <a:p>
            <a:pPr marL="0" lvl="0" indent="0" algn="l" rtl="0">
              <a:lnSpc>
                <a:spcPct val="100000"/>
              </a:lnSpc>
              <a:spcBef>
                <a:spcPts val="300"/>
              </a:spcBef>
              <a:spcAft>
                <a:spcPts val="0"/>
              </a:spcAft>
              <a:buClr>
                <a:schemeClr val="lt1"/>
              </a:buClr>
              <a:buSzPts val="2000"/>
              <a:buNone/>
            </a:pPr>
            <a:r>
              <a:rPr lang="en-US" sz="2000" dirty="0"/>
              <a:t>MANTHAN BHARGUDE	</a:t>
            </a:r>
            <a:endParaRPr dirty="0"/>
          </a:p>
          <a:p>
            <a:pPr marL="0" lvl="0" indent="0" algn="l" rtl="0">
              <a:lnSpc>
                <a:spcPct val="100000"/>
              </a:lnSpc>
              <a:spcBef>
                <a:spcPts val="300"/>
              </a:spcBef>
              <a:spcAft>
                <a:spcPts val="0"/>
              </a:spcAft>
              <a:buClr>
                <a:schemeClr val="lt1"/>
              </a:buClr>
              <a:buSzPts val="2000"/>
              <a:buNone/>
            </a:pPr>
            <a:r>
              <a:rPr lang="en-US" sz="2000" dirty="0"/>
              <a:t>IT VEDANT </a:t>
            </a:r>
          </a:p>
          <a:p>
            <a:pPr marL="0" lvl="0" indent="0" algn="l" rtl="0">
              <a:lnSpc>
                <a:spcPct val="100000"/>
              </a:lnSpc>
              <a:spcBef>
                <a:spcPts val="300"/>
              </a:spcBef>
              <a:spcAft>
                <a:spcPts val="0"/>
              </a:spcAft>
              <a:buClr>
                <a:schemeClr val="lt1"/>
              </a:buClr>
              <a:buSzPts val="2000"/>
              <a:buNone/>
            </a:pPr>
            <a:r>
              <a:rPr lang="en-US" sz="2000" dirty="0"/>
              <a:t>BATCH NOV-23-T313/DS/PS 11AM-1PM</a:t>
            </a:r>
            <a:endParaRPr dirty="0"/>
          </a:p>
          <a:p>
            <a:pPr marL="0" lvl="0" indent="0" algn="l" rtl="0">
              <a:lnSpc>
                <a:spcPct val="100000"/>
              </a:lnSpc>
              <a:spcBef>
                <a:spcPts val="300"/>
              </a:spcBef>
              <a:spcAft>
                <a:spcPts val="0"/>
              </a:spcAft>
              <a:buClr>
                <a:schemeClr val="lt1"/>
              </a:buClr>
              <a:buSzPts val="2000"/>
              <a:buNone/>
            </a:pPr>
            <a:endParaRPr dirty="0"/>
          </a:p>
          <a:p>
            <a:pPr marL="0" lvl="0" indent="0" algn="l" rtl="0">
              <a:lnSpc>
                <a:spcPct val="100000"/>
              </a:lnSpc>
              <a:spcBef>
                <a:spcPts val="300"/>
              </a:spcBef>
              <a:spcAft>
                <a:spcPts val="0"/>
              </a:spcAft>
              <a:buClr>
                <a:schemeClr val="lt1"/>
              </a:buClr>
              <a:buSzPts val="1600"/>
              <a:buNone/>
            </a:pPr>
            <a:endParaRPr dirty="0"/>
          </a:p>
        </p:txBody>
      </p:sp>
      <p:pic>
        <p:nvPicPr>
          <p:cNvPr id="1026" name="Picture 2" descr="UEFA Champions League winners list: Know all the European champions">
            <a:extLst>
              <a:ext uri="{FF2B5EF4-FFF2-40B4-BE49-F238E27FC236}">
                <a16:creationId xmlns:a16="http://schemas.microsoft.com/office/drawing/2014/main" id="{6233EE6E-D484-4518-A465-9E6DC1F8E12F}"/>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26263" r="26263"/>
          <a:stretch>
            <a:fillRect/>
          </a:stretch>
        </p:blipFill>
        <p:spPr bwMode="auto">
          <a:xfrm>
            <a:off x="-1" y="0"/>
            <a:ext cx="6570922"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01"/>
                                        </p:tgtEl>
                                        <p:attrNameLst>
                                          <p:attrName>style.visibility</p:attrName>
                                        </p:attrNameLst>
                                      </p:cBhvr>
                                      <p:to>
                                        <p:strVal val="visible"/>
                                      </p:to>
                                    </p:set>
                                    <p:animEffect transition="in" filter="fade">
                                      <p:cBhvr>
                                        <p:cTn id="7" dur="1000"/>
                                        <p:tgtEl>
                                          <p:spTgt spid="7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35"/>
          <p:cNvSpPr txBox="1">
            <a:spLocks noGrp="1"/>
          </p:cNvSpPr>
          <p:nvPr>
            <p:ph type="title"/>
          </p:nvPr>
        </p:nvSpPr>
        <p:spPr>
          <a:xfrm>
            <a:off x="0" y="0"/>
            <a:ext cx="6411764" cy="174374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Libre Franklin Medium"/>
              <a:buNone/>
            </a:pPr>
            <a:r>
              <a:rPr lang="en-US" sz="4400" dirty="0"/>
              <a:t>THANK YOU</a:t>
            </a:r>
            <a:endParaRPr dirty="0"/>
          </a:p>
        </p:txBody>
      </p:sp>
      <p:pic>
        <p:nvPicPr>
          <p:cNvPr id="2052" name="Picture 4" descr="1,157 Premiership Medal Stock Photos, High-Res Pictures, and Images - Getty  Images">
            <a:extLst>
              <a:ext uri="{FF2B5EF4-FFF2-40B4-BE49-F238E27FC236}">
                <a16:creationId xmlns:a16="http://schemas.microsoft.com/office/drawing/2014/main" id="{EB5E86A2-11C3-4360-BCC1-00991BC9D6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512744"/>
            <a:ext cx="3742660" cy="334525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Premier league trophy hi-res stock photography and images - Alamy">
            <a:extLst>
              <a:ext uri="{FF2B5EF4-FFF2-40B4-BE49-F238E27FC236}">
                <a16:creationId xmlns:a16="http://schemas.microsoft.com/office/drawing/2014/main" id="{250EB79E-BCB5-43F9-9B02-C4FCD5A24B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22734" y="0"/>
            <a:ext cx="3069265" cy="364155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Premier League winners list: Know all champions">
            <a:extLst>
              <a:ext uri="{FF2B5EF4-FFF2-40B4-BE49-F238E27FC236}">
                <a16:creationId xmlns:a16="http://schemas.microsoft.com/office/drawing/2014/main" id="{AF56F76E-86FF-4A11-82CF-02EC123FBC7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62239" y="1411016"/>
            <a:ext cx="5699050" cy="36415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08"/>
                                        </p:tgtEl>
                                        <p:attrNameLst>
                                          <p:attrName>style.visibility</p:attrName>
                                        </p:attrNameLst>
                                      </p:cBhvr>
                                      <p:to>
                                        <p:strVal val="visible"/>
                                      </p:to>
                                    </p:set>
                                    <p:animEffect transition="in" filter="fade">
                                      <p:cBhvr>
                                        <p:cTn id="7" dur="1000"/>
                                        <p:tgtEl>
                                          <p:spTgt spid="7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3"/>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ER- DIAGRAM </a:t>
            </a:r>
            <a:endParaRPr dirty="0">
              <a:solidFill>
                <a:schemeClr val="tx1"/>
              </a:solidFill>
            </a:endParaRPr>
          </a:p>
        </p:txBody>
      </p:sp>
      <p:pic>
        <p:nvPicPr>
          <p:cNvPr id="2" name="Picture 1">
            <a:extLst>
              <a:ext uri="{FF2B5EF4-FFF2-40B4-BE49-F238E27FC236}">
                <a16:creationId xmlns:a16="http://schemas.microsoft.com/office/drawing/2014/main" id="{33897A72-F508-4AC2-BE41-BCCDDA6C747E}"/>
              </a:ext>
            </a:extLst>
          </p:cNvPr>
          <p:cNvPicPr>
            <a:picLocks noChangeAspect="1"/>
          </p:cNvPicPr>
          <p:nvPr/>
        </p:nvPicPr>
        <p:blipFill>
          <a:blip r:embed="rId3"/>
          <a:stretch>
            <a:fillRect/>
          </a:stretch>
        </p:blipFill>
        <p:spPr>
          <a:xfrm>
            <a:off x="1360968" y="956930"/>
            <a:ext cx="8615916" cy="578323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76"/>
                                        </p:tgtEl>
                                        <p:attrNameLst>
                                          <p:attrName>style.visibility</p:attrName>
                                        </p:attrNameLst>
                                      </p:cBhvr>
                                      <p:to>
                                        <p:strVal val="visible"/>
                                      </p:to>
                                    </p:set>
                                    <p:animEffect transition="in" filter="fade">
                                      <p:cBhvr>
                                        <p:cTn id="7" dur="1000"/>
                                        <p:tgtEl>
                                          <p:spTgt spid="4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STRUCTURE OF TABLE </a:t>
            </a:r>
            <a:endParaRPr dirty="0">
              <a:solidFill>
                <a:schemeClr val="tx1"/>
              </a:solidFill>
            </a:endParaRPr>
          </a:p>
        </p:txBody>
      </p:sp>
      <p:sp>
        <p:nvSpPr>
          <p:cNvPr id="483" name="Google Shape;483;p4"/>
          <p:cNvSpPr txBox="1">
            <a:spLocks noGrp="1"/>
          </p:cNvSpPr>
          <p:nvPr>
            <p:ph type="body" idx="2"/>
          </p:nvPr>
        </p:nvSpPr>
        <p:spPr>
          <a:xfrm>
            <a:off x="7854847" y="877386"/>
            <a:ext cx="4109224" cy="752264"/>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25B13"/>
              </a:buClr>
              <a:buSzPts val="1800"/>
              <a:buNone/>
            </a:pPr>
            <a:r>
              <a:rPr lang="en-US" sz="2800" b="1" dirty="0">
                <a:solidFill>
                  <a:schemeClr val="tx1"/>
                </a:solidFill>
              </a:rPr>
              <a:t>TEAMS TABLE </a:t>
            </a:r>
            <a:endParaRPr sz="2800" dirty="0">
              <a:solidFill>
                <a:schemeClr val="tx1"/>
              </a:solidFill>
            </a:endParaRPr>
          </a:p>
        </p:txBody>
      </p:sp>
      <p:sp>
        <p:nvSpPr>
          <p:cNvPr id="484" name="Google Shape;484;p4"/>
          <p:cNvSpPr txBox="1">
            <a:spLocks noGrp="1"/>
          </p:cNvSpPr>
          <p:nvPr>
            <p:ph type="body" idx="4"/>
          </p:nvPr>
        </p:nvSpPr>
        <p:spPr>
          <a:xfrm>
            <a:off x="7719933" y="1629650"/>
            <a:ext cx="4215411" cy="3354300"/>
          </a:xfrm>
          <a:prstGeom prst="rect">
            <a:avLst/>
          </a:prstGeom>
          <a:solidFill>
            <a:schemeClr val="accent1">
              <a:lumMod val="60000"/>
              <a:lumOff val="40000"/>
            </a:schemeClr>
          </a:solidFill>
          <a:ln>
            <a:noFill/>
          </a:ln>
        </p:spPr>
        <p:txBody>
          <a:bodyPr spcFirstLastPara="1" wrap="square" lIns="91425" tIns="45700" rIns="91425" bIns="45700" anchor="t" anchorCtr="0">
            <a:normAutofit/>
          </a:bodyPr>
          <a:lstStyle/>
          <a:p>
            <a:pPr marL="233363" lvl="0" indent="-233363" algn="ctr" rtl="0">
              <a:lnSpc>
                <a:spcPct val="100000"/>
              </a:lnSpc>
              <a:spcBef>
                <a:spcPts val="0"/>
              </a:spcBef>
              <a:spcAft>
                <a:spcPts val="0"/>
              </a:spcAft>
              <a:buClr>
                <a:srgbClr val="535C13"/>
              </a:buClr>
              <a:buSzPts val="2000"/>
              <a:buNone/>
            </a:pPr>
            <a:r>
              <a:rPr lang="en-US" sz="2400" dirty="0">
                <a:solidFill>
                  <a:schemeClr val="bg1"/>
                </a:solidFill>
              </a:rPr>
              <a:t>THIS TABLE SHOWS THE TEAMS ID AND TEAM NAMES .</a:t>
            </a:r>
          </a:p>
          <a:p>
            <a:pPr marL="233363" lvl="0" indent="-233363" algn="ctr" rtl="0">
              <a:lnSpc>
                <a:spcPct val="100000"/>
              </a:lnSpc>
              <a:spcBef>
                <a:spcPts val="0"/>
              </a:spcBef>
              <a:spcAft>
                <a:spcPts val="0"/>
              </a:spcAft>
              <a:buClr>
                <a:srgbClr val="535C13"/>
              </a:buClr>
              <a:buSzPts val="2000"/>
              <a:buNone/>
            </a:pPr>
            <a:endParaRPr lang="en-US" sz="2400" dirty="0">
              <a:solidFill>
                <a:schemeClr val="bg1"/>
              </a:solidFill>
            </a:endParaRPr>
          </a:p>
          <a:p>
            <a:pPr marL="233363" lvl="0" indent="-233363" algn="ctr" rtl="0">
              <a:lnSpc>
                <a:spcPct val="100000"/>
              </a:lnSpc>
              <a:spcBef>
                <a:spcPts val="0"/>
              </a:spcBef>
              <a:spcAft>
                <a:spcPts val="0"/>
              </a:spcAft>
              <a:buClr>
                <a:srgbClr val="535C13"/>
              </a:buClr>
              <a:buSzPts val="2000"/>
              <a:buNone/>
            </a:pPr>
            <a:endParaRPr sz="2400" dirty="0">
              <a:solidFill>
                <a:schemeClr val="bg1"/>
              </a:solidFill>
            </a:endParaRPr>
          </a:p>
          <a:p>
            <a:pPr marL="233363" lvl="0" indent="-233363" algn="ctr" rtl="0">
              <a:lnSpc>
                <a:spcPct val="100000"/>
              </a:lnSpc>
              <a:spcBef>
                <a:spcPts val="0"/>
              </a:spcBef>
              <a:spcAft>
                <a:spcPts val="0"/>
              </a:spcAft>
              <a:buClr>
                <a:srgbClr val="535C13"/>
              </a:buClr>
              <a:buSzPts val="2000"/>
              <a:buNone/>
            </a:pPr>
            <a:r>
              <a:rPr lang="en-US" sz="2400" dirty="0">
                <a:solidFill>
                  <a:schemeClr val="bg1"/>
                </a:solidFill>
              </a:rPr>
              <a:t>SYNTAX: DESC TEAMS;</a:t>
            </a:r>
            <a:endParaRPr sz="2400" dirty="0">
              <a:solidFill>
                <a:schemeClr val="bg1"/>
              </a:solidFill>
            </a:endParaRPr>
          </a:p>
        </p:txBody>
      </p:sp>
      <p:pic>
        <p:nvPicPr>
          <p:cNvPr id="3" name="Picture 2">
            <a:extLst>
              <a:ext uri="{FF2B5EF4-FFF2-40B4-BE49-F238E27FC236}">
                <a16:creationId xmlns:a16="http://schemas.microsoft.com/office/drawing/2014/main" id="{BBCB97D2-B7F4-42C5-BA40-B7BC64378C67}"/>
              </a:ext>
            </a:extLst>
          </p:cNvPr>
          <p:cNvPicPr>
            <a:picLocks noChangeAspect="1"/>
          </p:cNvPicPr>
          <p:nvPr/>
        </p:nvPicPr>
        <p:blipFill>
          <a:blip r:embed="rId3"/>
          <a:stretch>
            <a:fillRect/>
          </a:stretch>
        </p:blipFill>
        <p:spPr>
          <a:xfrm>
            <a:off x="1" y="877386"/>
            <a:ext cx="7480092" cy="598061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83">
                                            <p:txEl>
                                              <p:pRg st="0" end="0"/>
                                            </p:txEl>
                                          </p:spTgt>
                                        </p:tgtEl>
                                        <p:attrNameLst>
                                          <p:attrName>style.visibility</p:attrName>
                                        </p:attrNameLst>
                                      </p:cBhvr>
                                      <p:to>
                                        <p:strVal val="visible"/>
                                      </p:to>
                                    </p:set>
                                    <p:animEffect transition="in" filter="fade">
                                      <p:cBhvr>
                                        <p:cTn id="7" dur="1000"/>
                                        <p:tgtEl>
                                          <p:spTgt spid="483">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84">
                                            <p:txEl>
                                              <p:pRg st="0" end="0"/>
                                            </p:txEl>
                                          </p:spTgt>
                                        </p:tgtEl>
                                        <p:attrNameLst>
                                          <p:attrName>style.visibility</p:attrName>
                                        </p:attrNameLst>
                                      </p:cBhvr>
                                      <p:to>
                                        <p:strVal val="visible"/>
                                      </p:to>
                                    </p:set>
                                    <p:animEffect transition="in" filter="fade">
                                      <p:cBhvr>
                                        <p:cTn id="11" dur="1000"/>
                                        <p:tgtEl>
                                          <p:spTgt spid="484">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84">
                                            <p:txEl>
                                              <p:pRg st="3" end="3"/>
                                            </p:txEl>
                                          </p:spTgt>
                                        </p:tgtEl>
                                        <p:attrNameLst>
                                          <p:attrName>style.visibility</p:attrName>
                                        </p:attrNameLst>
                                      </p:cBhvr>
                                      <p:to>
                                        <p:strVal val="visible"/>
                                      </p:to>
                                    </p:set>
                                    <p:animEffect transition="in" filter="fade">
                                      <p:cBhvr>
                                        <p:cTn id="15" dur="1000"/>
                                        <p:tgtEl>
                                          <p:spTgt spid="48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t>STRUCTURE OF TABLE </a:t>
            </a:r>
            <a:endParaRPr dirty="0"/>
          </a:p>
        </p:txBody>
      </p:sp>
      <p:sp>
        <p:nvSpPr>
          <p:cNvPr id="491" name="Google Shape;491;p5"/>
          <p:cNvSpPr txBox="1">
            <a:spLocks noGrp="1"/>
          </p:cNvSpPr>
          <p:nvPr>
            <p:ph type="body" idx="2"/>
          </p:nvPr>
        </p:nvSpPr>
        <p:spPr>
          <a:xfrm>
            <a:off x="7809875" y="877385"/>
            <a:ext cx="4154195" cy="516699"/>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25B13"/>
              </a:buClr>
              <a:buSzPts val="1800"/>
              <a:buNone/>
            </a:pPr>
            <a:r>
              <a:rPr lang="en-US" sz="3200" dirty="0">
                <a:solidFill>
                  <a:schemeClr val="tx1"/>
                </a:solidFill>
              </a:rPr>
              <a:t>TABLE MATCHES</a:t>
            </a:r>
            <a:endParaRPr sz="3200" dirty="0">
              <a:solidFill>
                <a:schemeClr val="tx1"/>
              </a:solidFill>
            </a:endParaRPr>
          </a:p>
        </p:txBody>
      </p:sp>
      <p:sp>
        <p:nvSpPr>
          <p:cNvPr id="492" name="Google Shape;492;p5"/>
          <p:cNvSpPr txBox="1">
            <a:spLocks noGrp="1"/>
          </p:cNvSpPr>
          <p:nvPr>
            <p:ph type="body" idx="4"/>
          </p:nvPr>
        </p:nvSpPr>
        <p:spPr>
          <a:xfrm>
            <a:off x="7644984" y="1576049"/>
            <a:ext cx="4292776" cy="4404565"/>
          </a:xfrm>
          <a:prstGeom prst="rect">
            <a:avLst/>
          </a:prstGeom>
          <a:noFill/>
          <a:ln>
            <a:noFill/>
          </a:ln>
        </p:spPr>
        <p:txBody>
          <a:bodyPr spcFirstLastPara="1" wrap="square" lIns="91425" tIns="45700" rIns="91425" bIns="45700" anchor="t" anchorCtr="0">
            <a:normAutofit/>
          </a:bodyPr>
          <a:lstStyle/>
          <a:p>
            <a:pPr marL="233363" lvl="0" indent="-233363" algn="l" rtl="0">
              <a:lnSpc>
                <a:spcPct val="100000"/>
              </a:lnSpc>
              <a:spcBef>
                <a:spcPts val="0"/>
              </a:spcBef>
              <a:spcAft>
                <a:spcPts val="0"/>
              </a:spcAft>
              <a:buClr>
                <a:srgbClr val="535C13"/>
              </a:buClr>
              <a:buSzPts val="2000"/>
              <a:buNone/>
            </a:pPr>
            <a:r>
              <a:rPr lang="en-US" sz="2000" dirty="0">
                <a:solidFill>
                  <a:schemeClr val="tx1"/>
                </a:solidFill>
              </a:rPr>
              <a:t>THIS</a:t>
            </a:r>
            <a:r>
              <a:rPr lang="en-US" sz="2000" dirty="0"/>
              <a:t> </a:t>
            </a:r>
            <a:r>
              <a:rPr lang="en-US" sz="2000" dirty="0">
                <a:solidFill>
                  <a:schemeClr val="tx1"/>
                </a:solidFill>
              </a:rPr>
              <a:t>TABLE HAVE </a:t>
            </a:r>
          </a:p>
          <a:p>
            <a:pPr marL="233363" lvl="0" indent="-233363">
              <a:lnSpc>
                <a:spcPct val="100000"/>
              </a:lnSpc>
              <a:spcBef>
                <a:spcPts val="0"/>
              </a:spcBef>
              <a:buClr>
                <a:srgbClr val="535C13"/>
              </a:buClr>
              <a:buSzPts val="2000"/>
            </a:pPr>
            <a:r>
              <a:rPr lang="en-US" sz="2000" dirty="0">
                <a:solidFill>
                  <a:schemeClr val="tx1"/>
                </a:solidFill>
              </a:rPr>
              <a:t>(</a:t>
            </a:r>
            <a:r>
              <a:rPr lang="en-US" sz="2000" dirty="0" err="1">
                <a:solidFill>
                  <a:schemeClr val="tx1"/>
                </a:solidFill>
              </a:rPr>
              <a:t>match_id</a:t>
            </a:r>
            <a:r>
              <a:rPr lang="en-US" sz="2000" dirty="0">
                <a:solidFill>
                  <a:schemeClr val="tx1"/>
                </a:solidFill>
              </a:rPr>
              <a:t> INT AUTO_INCREMENT PRIMARY KEY,    </a:t>
            </a:r>
            <a:r>
              <a:rPr lang="en-US" sz="2000" dirty="0" err="1">
                <a:solidFill>
                  <a:schemeClr val="tx1"/>
                </a:solidFill>
              </a:rPr>
              <a:t>home_team_id</a:t>
            </a:r>
            <a:r>
              <a:rPr lang="en-US" sz="2000" dirty="0">
                <a:solidFill>
                  <a:schemeClr val="tx1"/>
                </a:solidFill>
              </a:rPr>
              <a:t> INT,    </a:t>
            </a:r>
            <a:r>
              <a:rPr lang="en-US" sz="2000" dirty="0" err="1">
                <a:solidFill>
                  <a:schemeClr val="tx1"/>
                </a:solidFill>
              </a:rPr>
              <a:t>away_team_id</a:t>
            </a:r>
            <a:r>
              <a:rPr lang="en-US" sz="2000" dirty="0">
                <a:solidFill>
                  <a:schemeClr val="tx1"/>
                </a:solidFill>
              </a:rPr>
              <a:t> INT,    </a:t>
            </a:r>
            <a:r>
              <a:rPr lang="en-US" sz="2000" dirty="0" err="1">
                <a:solidFill>
                  <a:schemeClr val="tx1"/>
                </a:solidFill>
              </a:rPr>
              <a:t>match_date</a:t>
            </a:r>
            <a:r>
              <a:rPr lang="en-US" sz="2000" dirty="0">
                <a:solidFill>
                  <a:schemeClr val="tx1"/>
                </a:solidFill>
              </a:rPr>
              <a:t> DATE,    FOREIGN KEY (</a:t>
            </a:r>
            <a:r>
              <a:rPr lang="en-US" sz="2000" dirty="0" err="1">
                <a:solidFill>
                  <a:schemeClr val="tx1"/>
                </a:solidFill>
              </a:rPr>
              <a:t>home_team_id</a:t>
            </a:r>
            <a:r>
              <a:rPr lang="en-US" sz="2000" dirty="0">
                <a:solidFill>
                  <a:schemeClr val="tx1"/>
                </a:solidFill>
              </a:rPr>
              <a:t>) REFERENCES Teams(</a:t>
            </a:r>
            <a:r>
              <a:rPr lang="en-US" sz="2000" dirty="0" err="1">
                <a:solidFill>
                  <a:schemeClr val="tx1"/>
                </a:solidFill>
              </a:rPr>
              <a:t>team_id</a:t>
            </a:r>
            <a:r>
              <a:rPr lang="en-US" sz="2000" dirty="0">
                <a:solidFill>
                  <a:schemeClr val="tx1"/>
                </a:solidFill>
              </a:rPr>
              <a:t>),    FOREIGN KEY (</a:t>
            </a:r>
            <a:r>
              <a:rPr lang="en-US" sz="2000" dirty="0" err="1">
                <a:solidFill>
                  <a:schemeClr val="tx1"/>
                </a:solidFill>
              </a:rPr>
              <a:t>away_team_id</a:t>
            </a:r>
            <a:r>
              <a:rPr lang="en-US" sz="2000" dirty="0">
                <a:solidFill>
                  <a:schemeClr val="tx1"/>
                </a:solidFill>
              </a:rPr>
              <a:t>) REFERENCES Teams(</a:t>
            </a:r>
            <a:r>
              <a:rPr lang="en-US" sz="2000" dirty="0" err="1">
                <a:solidFill>
                  <a:schemeClr val="tx1"/>
                </a:solidFill>
              </a:rPr>
              <a:t>team_id</a:t>
            </a:r>
            <a:r>
              <a:rPr lang="en-US" sz="2000" dirty="0">
                <a:solidFill>
                  <a:schemeClr val="tx1"/>
                </a:solidFill>
              </a:rPr>
              <a:t>))</a:t>
            </a:r>
          </a:p>
          <a:p>
            <a:pPr marL="233363" lvl="0" indent="-233363">
              <a:lnSpc>
                <a:spcPct val="100000"/>
              </a:lnSpc>
              <a:spcBef>
                <a:spcPts val="0"/>
              </a:spcBef>
              <a:buClr>
                <a:srgbClr val="535C13"/>
              </a:buClr>
              <a:buSzPts val="2000"/>
            </a:pPr>
            <a:endParaRPr lang="en-US" sz="2000" dirty="0">
              <a:solidFill>
                <a:schemeClr val="tx1"/>
              </a:solidFill>
            </a:endParaRPr>
          </a:p>
          <a:p>
            <a:pPr marL="233363" lvl="0" indent="-233363">
              <a:lnSpc>
                <a:spcPct val="100000"/>
              </a:lnSpc>
              <a:spcBef>
                <a:spcPts val="0"/>
              </a:spcBef>
              <a:buClr>
                <a:srgbClr val="535C13"/>
              </a:buClr>
              <a:buSzPts val="2000"/>
            </a:pPr>
            <a:r>
              <a:rPr lang="en-US" sz="2000" dirty="0">
                <a:solidFill>
                  <a:schemeClr val="tx1"/>
                </a:solidFill>
              </a:rPr>
              <a:t>SYNTAX : DESC MATCHES;</a:t>
            </a:r>
          </a:p>
        </p:txBody>
      </p:sp>
      <p:pic>
        <p:nvPicPr>
          <p:cNvPr id="2" name="Picture 1">
            <a:extLst>
              <a:ext uri="{FF2B5EF4-FFF2-40B4-BE49-F238E27FC236}">
                <a16:creationId xmlns:a16="http://schemas.microsoft.com/office/drawing/2014/main" id="{60251E2B-F755-420F-957A-8327ABC9DD15}"/>
              </a:ext>
            </a:extLst>
          </p:cNvPr>
          <p:cNvPicPr>
            <a:picLocks noChangeAspect="1"/>
          </p:cNvPicPr>
          <p:nvPr/>
        </p:nvPicPr>
        <p:blipFill>
          <a:blip r:embed="rId3"/>
          <a:stretch>
            <a:fillRect/>
          </a:stretch>
        </p:blipFill>
        <p:spPr>
          <a:xfrm>
            <a:off x="0" y="877385"/>
            <a:ext cx="7375161" cy="59806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1">
                                            <p:txEl>
                                              <p:pRg st="0" end="0"/>
                                            </p:txEl>
                                          </p:spTgt>
                                        </p:tgtEl>
                                        <p:attrNameLst>
                                          <p:attrName>style.visibility</p:attrName>
                                        </p:attrNameLst>
                                      </p:cBhvr>
                                      <p:to>
                                        <p:strVal val="visible"/>
                                      </p:to>
                                    </p:set>
                                    <p:animEffect transition="in" filter="fade">
                                      <p:cBhvr>
                                        <p:cTn id="7" dur="1000"/>
                                        <p:tgtEl>
                                          <p:spTgt spid="491">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92">
                                            <p:txEl>
                                              <p:pRg st="0" end="0"/>
                                            </p:txEl>
                                          </p:spTgt>
                                        </p:tgtEl>
                                        <p:attrNameLst>
                                          <p:attrName>style.visibility</p:attrName>
                                        </p:attrNameLst>
                                      </p:cBhvr>
                                      <p:to>
                                        <p:strVal val="visible"/>
                                      </p:to>
                                    </p:set>
                                    <p:animEffect transition="in" filter="fade">
                                      <p:cBhvr>
                                        <p:cTn id="11" dur="1000"/>
                                        <p:tgtEl>
                                          <p:spTgt spid="492">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92">
                                            <p:txEl>
                                              <p:pRg st="1" end="1"/>
                                            </p:txEl>
                                          </p:spTgt>
                                        </p:tgtEl>
                                        <p:attrNameLst>
                                          <p:attrName>style.visibility</p:attrName>
                                        </p:attrNameLst>
                                      </p:cBhvr>
                                      <p:to>
                                        <p:strVal val="visible"/>
                                      </p:to>
                                    </p:set>
                                    <p:animEffect transition="in" filter="fade">
                                      <p:cBhvr>
                                        <p:cTn id="15" dur="1000"/>
                                        <p:tgtEl>
                                          <p:spTgt spid="492">
                                            <p:txEl>
                                              <p:pRg st="1" end="1"/>
                                            </p:txEl>
                                          </p:spTgt>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492">
                                            <p:txEl>
                                              <p:pRg st="3" end="3"/>
                                            </p:txEl>
                                          </p:spTgt>
                                        </p:tgtEl>
                                        <p:attrNameLst>
                                          <p:attrName>style.visibility</p:attrName>
                                        </p:attrNameLst>
                                      </p:cBhvr>
                                      <p:to>
                                        <p:strVal val="visible"/>
                                      </p:to>
                                    </p:set>
                                    <p:animEffect transition="in" filter="fade">
                                      <p:cBhvr>
                                        <p:cTn id="19" dur="1000"/>
                                        <p:tgtEl>
                                          <p:spTgt spid="49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6"/>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STRUCTURE OF TABLE </a:t>
            </a:r>
            <a:endParaRPr dirty="0">
              <a:solidFill>
                <a:schemeClr val="tx1"/>
              </a:solidFill>
            </a:endParaRPr>
          </a:p>
        </p:txBody>
      </p:sp>
      <p:sp>
        <p:nvSpPr>
          <p:cNvPr id="499" name="Google Shape;499;p6"/>
          <p:cNvSpPr txBox="1">
            <a:spLocks noGrp="1"/>
          </p:cNvSpPr>
          <p:nvPr>
            <p:ph type="body" idx="2"/>
          </p:nvPr>
        </p:nvSpPr>
        <p:spPr>
          <a:xfrm>
            <a:off x="7300211" y="974361"/>
            <a:ext cx="4663860" cy="419724"/>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25B13"/>
              </a:buClr>
              <a:buSzPts val="1800"/>
              <a:buNone/>
            </a:pPr>
            <a:r>
              <a:rPr lang="en-US" sz="2800" b="1" dirty="0">
                <a:solidFill>
                  <a:schemeClr val="tx1"/>
                </a:solidFill>
              </a:rPr>
              <a:t>RESULTS TABLE</a:t>
            </a:r>
            <a:endParaRPr sz="2800" dirty="0">
              <a:solidFill>
                <a:schemeClr val="tx1"/>
              </a:solidFill>
            </a:endParaRPr>
          </a:p>
        </p:txBody>
      </p:sp>
      <p:sp>
        <p:nvSpPr>
          <p:cNvPr id="500" name="Google Shape;500;p6"/>
          <p:cNvSpPr txBox="1">
            <a:spLocks noGrp="1"/>
          </p:cNvSpPr>
          <p:nvPr>
            <p:ph type="body" idx="4"/>
          </p:nvPr>
        </p:nvSpPr>
        <p:spPr>
          <a:xfrm>
            <a:off x="7135318" y="1576050"/>
            <a:ext cx="4802442" cy="3354296"/>
          </a:xfrm>
          <a:prstGeom prst="rect">
            <a:avLst/>
          </a:prstGeom>
          <a:noFill/>
          <a:ln>
            <a:noFill/>
          </a:ln>
        </p:spPr>
        <p:txBody>
          <a:bodyPr spcFirstLastPara="1" wrap="square" lIns="91425" tIns="45700" rIns="91425" bIns="45700" anchor="t" anchorCtr="0">
            <a:normAutofit/>
          </a:bodyPr>
          <a:lstStyle/>
          <a:p>
            <a:pPr marL="233363" lvl="0" indent="-233363">
              <a:lnSpc>
                <a:spcPct val="100000"/>
              </a:lnSpc>
              <a:spcBef>
                <a:spcPts val="0"/>
              </a:spcBef>
              <a:buClr>
                <a:srgbClr val="535C13"/>
              </a:buClr>
              <a:buSzPts val="2000"/>
            </a:pPr>
            <a:r>
              <a:rPr lang="en-US" sz="1800" dirty="0"/>
              <a:t> </a:t>
            </a:r>
            <a:r>
              <a:rPr lang="en-US" sz="1800" dirty="0">
                <a:solidFill>
                  <a:schemeClr val="tx1"/>
                </a:solidFill>
              </a:rPr>
              <a:t>(</a:t>
            </a:r>
            <a:r>
              <a:rPr lang="en-US" sz="1800" dirty="0" err="1">
                <a:solidFill>
                  <a:schemeClr val="tx1"/>
                </a:solidFill>
              </a:rPr>
              <a:t>result_id</a:t>
            </a:r>
            <a:r>
              <a:rPr lang="en-US" sz="1800" dirty="0">
                <a:solidFill>
                  <a:schemeClr val="tx1"/>
                </a:solidFill>
              </a:rPr>
              <a:t> INT AUTO_INCREMENT PRIMARY KEY,    </a:t>
            </a:r>
            <a:r>
              <a:rPr lang="en-US" sz="1800" dirty="0" err="1">
                <a:solidFill>
                  <a:schemeClr val="tx1"/>
                </a:solidFill>
              </a:rPr>
              <a:t>match_id</a:t>
            </a:r>
            <a:r>
              <a:rPr lang="en-US" sz="1800" dirty="0">
                <a:solidFill>
                  <a:schemeClr val="tx1"/>
                </a:solidFill>
              </a:rPr>
              <a:t> INT,    </a:t>
            </a:r>
            <a:r>
              <a:rPr lang="en-US" sz="1800" dirty="0" err="1">
                <a:solidFill>
                  <a:schemeClr val="tx1"/>
                </a:solidFill>
              </a:rPr>
              <a:t>home_team_score</a:t>
            </a:r>
            <a:r>
              <a:rPr lang="en-US" sz="1800" dirty="0">
                <a:solidFill>
                  <a:schemeClr val="tx1"/>
                </a:solidFill>
              </a:rPr>
              <a:t> INT,    </a:t>
            </a:r>
            <a:r>
              <a:rPr lang="en-US" sz="1800" dirty="0" err="1">
                <a:solidFill>
                  <a:schemeClr val="tx1"/>
                </a:solidFill>
              </a:rPr>
              <a:t>away_team_score</a:t>
            </a:r>
            <a:r>
              <a:rPr lang="en-US" sz="1800" dirty="0">
                <a:solidFill>
                  <a:schemeClr val="tx1"/>
                </a:solidFill>
              </a:rPr>
              <a:t> INT,    FOREIGN KEY (</a:t>
            </a:r>
            <a:r>
              <a:rPr lang="en-US" sz="1800" dirty="0" err="1">
                <a:solidFill>
                  <a:schemeClr val="tx1"/>
                </a:solidFill>
              </a:rPr>
              <a:t>match_id</a:t>
            </a:r>
            <a:r>
              <a:rPr lang="en-US" sz="1800" dirty="0">
                <a:solidFill>
                  <a:schemeClr val="tx1"/>
                </a:solidFill>
              </a:rPr>
              <a:t>) REFERENCES Matches(</a:t>
            </a:r>
            <a:r>
              <a:rPr lang="en-US" sz="1800" dirty="0" err="1">
                <a:solidFill>
                  <a:schemeClr val="tx1"/>
                </a:solidFill>
              </a:rPr>
              <a:t>match_id</a:t>
            </a:r>
            <a:r>
              <a:rPr lang="en-US" sz="1800" dirty="0">
                <a:solidFill>
                  <a:schemeClr val="tx1"/>
                </a:solidFill>
              </a:rPr>
              <a:t>));</a:t>
            </a:r>
            <a:endParaRPr sz="1800" dirty="0">
              <a:solidFill>
                <a:schemeClr val="tx1"/>
              </a:solidFill>
            </a:endParaRPr>
          </a:p>
          <a:p>
            <a:pPr marL="233363" lvl="0" indent="-233363" algn="l" rtl="0">
              <a:lnSpc>
                <a:spcPct val="100000"/>
              </a:lnSpc>
              <a:spcBef>
                <a:spcPts val="0"/>
              </a:spcBef>
              <a:spcAft>
                <a:spcPts val="0"/>
              </a:spcAft>
              <a:buClr>
                <a:srgbClr val="535C13"/>
              </a:buClr>
              <a:buSzPts val="2000"/>
              <a:buNone/>
            </a:pPr>
            <a:endParaRPr sz="1800" dirty="0">
              <a:solidFill>
                <a:schemeClr val="tx1"/>
              </a:solidFill>
            </a:endParaRPr>
          </a:p>
          <a:p>
            <a:pPr marL="233363" lvl="0" indent="-233363" algn="l" rtl="0">
              <a:lnSpc>
                <a:spcPct val="100000"/>
              </a:lnSpc>
              <a:spcBef>
                <a:spcPts val="0"/>
              </a:spcBef>
              <a:spcAft>
                <a:spcPts val="0"/>
              </a:spcAft>
              <a:buClr>
                <a:srgbClr val="535C13"/>
              </a:buClr>
              <a:buSzPts val="2000"/>
              <a:buNone/>
            </a:pPr>
            <a:r>
              <a:rPr lang="en-US" sz="1800" dirty="0">
                <a:solidFill>
                  <a:schemeClr val="tx1"/>
                </a:solidFill>
              </a:rPr>
              <a:t>SYNTAX : DESC RESULTS</a:t>
            </a:r>
            <a:endParaRPr sz="1800" dirty="0">
              <a:solidFill>
                <a:schemeClr val="tx1"/>
              </a:solidFill>
            </a:endParaRPr>
          </a:p>
        </p:txBody>
      </p:sp>
      <p:pic>
        <p:nvPicPr>
          <p:cNvPr id="2" name="Picture 1">
            <a:extLst>
              <a:ext uri="{FF2B5EF4-FFF2-40B4-BE49-F238E27FC236}">
                <a16:creationId xmlns:a16="http://schemas.microsoft.com/office/drawing/2014/main" id="{24A6BF45-A39A-4C06-8F21-BE696266CA4D}"/>
              </a:ext>
            </a:extLst>
          </p:cNvPr>
          <p:cNvPicPr>
            <a:picLocks noChangeAspect="1"/>
          </p:cNvPicPr>
          <p:nvPr/>
        </p:nvPicPr>
        <p:blipFill>
          <a:blip r:embed="rId3"/>
          <a:stretch>
            <a:fillRect/>
          </a:stretch>
        </p:blipFill>
        <p:spPr>
          <a:xfrm>
            <a:off x="0" y="751926"/>
            <a:ext cx="7135318" cy="60903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9">
                                            <p:txEl>
                                              <p:pRg st="0" end="0"/>
                                            </p:txEl>
                                          </p:spTgt>
                                        </p:tgtEl>
                                        <p:attrNameLst>
                                          <p:attrName>style.visibility</p:attrName>
                                        </p:attrNameLst>
                                      </p:cBhvr>
                                      <p:to>
                                        <p:strVal val="visible"/>
                                      </p:to>
                                    </p:set>
                                    <p:animEffect transition="in" filter="fade">
                                      <p:cBhvr>
                                        <p:cTn id="7" dur="1000"/>
                                        <p:tgtEl>
                                          <p:spTgt spid="499">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00">
                                            <p:txEl>
                                              <p:pRg st="0" end="0"/>
                                            </p:txEl>
                                          </p:spTgt>
                                        </p:tgtEl>
                                        <p:attrNameLst>
                                          <p:attrName>style.visibility</p:attrName>
                                        </p:attrNameLst>
                                      </p:cBhvr>
                                      <p:to>
                                        <p:strVal val="visible"/>
                                      </p:to>
                                    </p:set>
                                    <p:animEffect transition="in" filter="fade">
                                      <p:cBhvr>
                                        <p:cTn id="11" dur="1000"/>
                                        <p:tgtEl>
                                          <p:spTgt spid="500">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00">
                                            <p:txEl>
                                              <p:pRg st="2" end="2"/>
                                            </p:txEl>
                                          </p:spTgt>
                                        </p:tgtEl>
                                        <p:attrNameLst>
                                          <p:attrName>style.visibility</p:attrName>
                                        </p:attrNameLst>
                                      </p:cBhvr>
                                      <p:to>
                                        <p:strVal val="visible"/>
                                      </p:to>
                                    </p:set>
                                    <p:animEffect transition="in" filter="fade">
                                      <p:cBhvr>
                                        <p:cTn id="15" dur="1000"/>
                                        <p:tgtEl>
                                          <p:spTgt spid="50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7"/>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STRUCTURE OF TABLE </a:t>
            </a:r>
            <a:endParaRPr dirty="0">
              <a:solidFill>
                <a:schemeClr val="tx1"/>
              </a:solidFill>
            </a:endParaRPr>
          </a:p>
        </p:txBody>
      </p:sp>
      <p:sp>
        <p:nvSpPr>
          <p:cNvPr id="4" name="Text Placeholder 3">
            <a:extLst>
              <a:ext uri="{FF2B5EF4-FFF2-40B4-BE49-F238E27FC236}">
                <a16:creationId xmlns:a16="http://schemas.microsoft.com/office/drawing/2014/main" id="{A4496A36-C663-492B-8929-A9D0FBDFEC0F}"/>
              </a:ext>
            </a:extLst>
          </p:cNvPr>
          <p:cNvSpPr>
            <a:spLocks noGrp="1"/>
          </p:cNvSpPr>
          <p:nvPr>
            <p:ph type="body" idx="2"/>
          </p:nvPr>
        </p:nvSpPr>
        <p:spPr>
          <a:xfrm>
            <a:off x="7659975" y="877386"/>
            <a:ext cx="4304096" cy="698664"/>
          </a:xfrm>
        </p:spPr>
        <p:txBody>
          <a:bodyPr>
            <a:normAutofit/>
          </a:bodyPr>
          <a:lstStyle/>
          <a:p>
            <a:pPr algn="l"/>
            <a:r>
              <a:rPr lang="en-US" sz="2400" dirty="0">
                <a:solidFill>
                  <a:schemeClr val="tx1"/>
                </a:solidFill>
                <a:latin typeface="Adobe Gothic Std B" panose="020B0800000000000000" pitchFamily="34" charset="-128"/>
                <a:ea typeface="Adobe Gothic Std B" panose="020B0800000000000000" pitchFamily="34" charset="-128"/>
              </a:rPr>
              <a:t>TABLE STANDINGS</a:t>
            </a:r>
            <a:endParaRPr lang="en-IN" sz="2400" dirty="0">
              <a:solidFill>
                <a:schemeClr val="tx1"/>
              </a:solidFill>
              <a:latin typeface="Adobe Gothic Std B" panose="020B0800000000000000" pitchFamily="34" charset="-128"/>
              <a:ea typeface="Adobe Gothic Std B" panose="020B0800000000000000" pitchFamily="34" charset="-128"/>
            </a:endParaRPr>
          </a:p>
        </p:txBody>
      </p:sp>
      <p:sp>
        <p:nvSpPr>
          <p:cNvPr id="508" name="Google Shape;508;p7"/>
          <p:cNvSpPr txBox="1">
            <a:spLocks noGrp="1"/>
          </p:cNvSpPr>
          <p:nvPr>
            <p:ph type="body" idx="4"/>
          </p:nvPr>
        </p:nvSpPr>
        <p:spPr>
          <a:xfrm>
            <a:off x="7405141" y="1576050"/>
            <a:ext cx="4532619" cy="3354296"/>
          </a:xfrm>
          <a:prstGeom prst="rect">
            <a:avLst/>
          </a:prstGeom>
          <a:noFill/>
          <a:ln>
            <a:noFill/>
          </a:ln>
        </p:spPr>
        <p:txBody>
          <a:bodyPr spcFirstLastPara="1" wrap="square" lIns="91425" tIns="45700" rIns="91425" bIns="45700" anchor="t" anchorCtr="0">
            <a:normAutofit/>
          </a:bodyPr>
          <a:lstStyle/>
          <a:p>
            <a:pPr marL="233363" lvl="0" indent="-233363" algn="l" rtl="0">
              <a:lnSpc>
                <a:spcPct val="100000"/>
              </a:lnSpc>
              <a:spcBef>
                <a:spcPts val="0"/>
              </a:spcBef>
              <a:spcAft>
                <a:spcPts val="0"/>
              </a:spcAft>
              <a:buClr>
                <a:srgbClr val="535C13"/>
              </a:buClr>
              <a:buSzPts val="2000"/>
              <a:buNone/>
            </a:pPr>
            <a:r>
              <a:rPr lang="en-US" sz="2000" dirty="0">
                <a:solidFill>
                  <a:schemeClr val="tx1"/>
                </a:solidFill>
              </a:rPr>
              <a:t>TABLE STANDINGS HAVE</a:t>
            </a:r>
          </a:p>
          <a:p>
            <a:pPr marL="233363" lvl="0" indent="-233363">
              <a:lnSpc>
                <a:spcPct val="100000"/>
              </a:lnSpc>
              <a:spcBef>
                <a:spcPts val="0"/>
              </a:spcBef>
              <a:buClr>
                <a:srgbClr val="535C13"/>
              </a:buClr>
              <a:buSzPts val="2000"/>
            </a:pPr>
            <a:r>
              <a:rPr lang="en-US" sz="2000" dirty="0">
                <a:solidFill>
                  <a:schemeClr val="tx1"/>
                </a:solidFill>
              </a:rPr>
              <a:t>(    </a:t>
            </a:r>
            <a:r>
              <a:rPr lang="en-US" sz="2000" dirty="0" err="1">
                <a:solidFill>
                  <a:schemeClr val="tx1"/>
                </a:solidFill>
              </a:rPr>
              <a:t>standing_id</a:t>
            </a:r>
            <a:r>
              <a:rPr lang="en-US" sz="2000" dirty="0">
                <a:solidFill>
                  <a:schemeClr val="tx1"/>
                </a:solidFill>
              </a:rPr>
              <a:t> INT AUTO_INCREMENT PRIMARY KEY,    </a:t>
            </a:r>
            <a:r>
              <a:rPr lang="en-US" sz="2000" dirty="0" err="1">
                <a:solidFill>
                  <a:schemeClr val="tx1"/>
                </a:solidFill>
              </a:rPr>
              <a:t>team_id</a:t>
            </a:r>
            <a:r>
              <a:rPr lang="en-US" sz="2000" dirty="0">
                <a:solidFill>
                  <a:schemeClr val="tx1"/>
                </a:solidFill>
              </a:rPr>
              <a:t> INT,    </a:t>
            </a:r>
            <a:r>
              <a:rPr lang="en-US" sz="2000" dirty="0" err="1">
                <a:solidFill>
                  <a:schemeClr val="tx1"/>
                </a:solidFill>
              </a:rPr>
              <a:t>matches_played</a:t>
            </a:r>
            <a:r>
              <a:rPr lang="en-US" sz="2000" dirty="0">
                <a:solidFill>
                  <a:schemeClr val="tx1"/>
                </a:solidFill>
              </a:rPr>
              <a:t> INT,    wins INT,    draws INT,    losses INT,    points INT,    FOREIGN KEY (</a:t>
            </a:r>
            <a:r>
              <a:rPr lang="en-US" sz="2000" dirty="0" err="1">
                <a:solidFill>
                  <a:schemeClr val="tx1"/>
                </a:solidFill>
              </a:rPr>
              <a:t>team_id</a:t>
            </a:r>
            <a:r>
              <a:rPr lang="en-US" sz="2000" dirty="0">
                <a:solidFill>
                  <a:schemeClr val="tx1"/>
                </a:solidFill>
              </a:rPr>
              <a:t>) REFERENCES Teams(</a:t>
            </a:r>
            <a:r>
              <a:rPr lang="en-US" sz="2000" dirty="0" err="1">
                <a:solidFill>
                  <a:schemeClr val="tx1"/>
                </a:solidFill>
              </a:rPr>
              <a:t>team_id</a:t>
            </a:r>
            <a:r>
              <a:rPr lang="en-US" sz="2000" dirty="0">
                <a:solidFill>
                  <a:schemeClr val="tx1"/>
                </a:solidFill>
              </a:rPr>
              <a:t>));</a:t>
            </a:r>
          </a:p>
          <a:p>
            <a:pPr marL="233363" lvl="0" indent="-233363">
              <a:lnSpc>
                <a:spcPct val="100000"/>
              </a:lnSpc>
              <a:spcBef>
                <a:spcPts val="0"/>
              </a:spcBef>
              <a:buClr>
                <a:srgbClr val="535C13"/>
              </a:buClr>
              <a:buSzPts val="2000"/>
            </a:pPr>
            <a:endParaRPr lang="en-US" sz="2000" dirty="0">
              <a:solidFill>
                <a:schemeClr val="tx1"/>
              </a:solidFill>
            </a:endParaRPr>
          </a:p>
          <a:p>
            <a:pPr marL="233363" lvl="0" indent="-233363">
              <a:lnSpc>
                <a:spcPct val="100000"/>
              </a:lnSpc>
              <a:spcBef>
                <a:spcPts val="0"/>
              </a:spcBef>
              <a:buClr>
                <a:srgbClr val="535C13"/>
              </a:buClr>
              <a:buSzPts val="2000"/>
            </a:pPr>
            <a:r>
              <a:rPr lang="en-US" sz="2000" dirty="0">
                <a:solidFill>
                  <a:schemeClr val="tx1"/>
                </a:solidFill>
              </a:rPr>
              <a:t>SYNTAX : DESC STANDINGS</a:t>
            </a:r>
            <a:endParaRPr sz="2000" dirty="0">
              <a:solidFill>
                <a:schemeClr val="tx1"/>
              </a:solidFill>
            </a:endParaRPr>
          </a:p>
        </p:txBody>
      </p:sp>
      <p:pic>
        <p:nvPicPr>
          <p:cNvPr id="2" name="Picture 1">
            <a:extLst>
              <a:ext uri="{FF2B5EF4-FFF2-40B4-BE49-F238E27FC236}">
                <a16:creationId xmlns:a16="http://schemas.microsoft.com/office/drawing/2014/main" id="{51E9D822-8CE1-42DE-93BC-3E6CF919D456}"/>
              </a:ext>
            </a:extLst>
          </p:cNvPr>
          <p:cNvPicPr>
            <a:picLocks noChangeAspect="1"/>
          </p:cNvPicPr>
          <p:nvPr/>
        </p:nvPicPr>
        <p:blipFill>
          <a:blip r:embed="rId3"/>
          <a:stretch>
            <a:fillRect/>
          </a:stretch>
        </p:blipFill>
        <p:spPr>
          <a:xfrm>
            <a:off x="0" y="1105986"/>
            <a:ext cx="7135318" cy="575201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08">
                                            <p:txEl>
                                              <p:pRg st="0" end="0"/>
                                            </p:txEl>
                                          </p:spTgt>
                                        </p:tgtEl>
                                        <p:attrNameLst>
                                          <p:attrName>style.visibility</p:attrName>
                                        </p:attrNameLst>
                                      </p:cBhvr>
                                      <p:to>
                                        <p:strVal val="visible"/>
                                      </p:to>
                                    </p:set>
                                    <p:animEffect transition="in" filter="fade">
                                      <p:cBhvr>
                                        <p:cTn id="7" dur="1000"/>
                                        <p:tgtEl>
                                          <p:spTgt spid="508">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08">
                                            <p:txEl>
                                              <p:pRg st="1" end="1"/>
                                            </p:txEl>
                                          </p:spTgt>
                                        </p:tgtEl>
                                        <p:attrNameLst>
                                          <p:attrName>style.visibility</p:attrName>
                                        </p:attrNameLst>
                                      </p:cBhvr>
                                      <p:to>
                                        <p:strVal val="visible"/>
                                      </p:to>
                                    </p:set>
                                    <p:animEffect transition="in" filter="fade">
                                      <p:cBhvr>
                                        <p:cTn id="11" dur="1000"/>
                                        <p:tgtEl>
                                          <p:spTgt spid="508">
                                            <p:txEl>
                                              <p:pRg st="1" end="1"/>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08">
                                            <p:txEl>
                                              <p:pRg st="3" end="3"/>
                                            </p:txEl>
                                          </p:spTgt>
                                        </p:tgtEl>
                                        <p:attrNameLst>
                                          <p:attrName>style.visibility</p:attrName>
                                        </p:attrNameLst>
                                      </p:cBhvr>
                                      <p:to>
                                        <p:strVal val="visible"/>
                                      </p:to>
                                    </p:set>
                                    <p:animEffect transition="in" filter="fade">
                                      <p:cBhvr>
                                        <p:cTn id="15" dur="1000"/>
                                        <p:tgtEl>
                                          <p:spTgt spid="50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8"/>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STRUCTURE OF TABLE </a:t>
            </a:r>
            <a:endParaRPr dirty="0">
              <a:solidFill>
                <a:schemeClr val="tx1"/>
              </a:solidFill>
            </a:endParaRPr>
          </a:p>
        </p:txBody>
      </p:sp>
      <p:sp>
        <p:nvSpPr>
          <p:cNvPr id="515" name="Google Shape;515;p8"/>
          <p:cNvSpPr txBox="1">
            <a:spLocks noGrp="1"/>
          </p:cNvSpPr>
          <p:nvPr>
            <p:ph type="body" idx="2"/>
          </p:nvPr>
        </p:nvSpPr>
        <p:spPr>
          <a:xfrm>
            <a:off x="7734925" y="877386"/>
            <a:ext cx="4229145" cy="63409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25B13"/>
              </a:buClr>
              <a:buSzPts val="1800"/>
              <a:buNone/>
            </a:pPr>
            <a:r>
              <a:rPr lang="en-US" sz="2400" b="1" dirty="0">
                <a:solidFill>
                  <a:schemeClr val="tx1"/>
                </a:solidFill>
              </a:rPr>
              <a:t>TABLE POINTS </a:t>
            </a:r>
            <a:endParaRPr sz="2400" dirty="0">
              <a:solidFill>
                <a:schemeClr val="tx1"/>
              </a:solidFill>
            </a:endParaRPr>
          </a:p>
        </p:txBody>
      </p:sp>
      <p:sp>
        <p:nvSpPr>
          <p:cNvPr id="516" name="Google Shape;516;p8"/>
          <p:cNvSpPr txBox="1">
            <a:spLocks noGrp="1"/>
          </p:cNvSpPr>
          <p:nvPr>
            <p:ph type="body" idx="4"/>
          </p:nvPr>
        </p:nvSpPr>
        <p:spPr>
          <a:xfrm>
            <a:off x="7420130" y="1576050"/>
            <a:ext cx="4771870" cy="3354296"/>
          </a:xfrm>
          <a:prstGeom prst="rect">
            <a:avLst/>
          </a:prstGeom>
          <a:noFill/>
          <a:ln>
            <a:noFill/>
          </a:ln>
        </p:spPr>
        <p:txBody>
          <a:bodyPr spcFirstLastPara="1" wrap="square" lIns="91425" tIns="45700" rIns="91425" bIns="45700" anchor="t" anchorCtr="0">
            <a:normAutofit/>
          </a:bodyPr>
          <a:lstStyle/>
          <a:p>
            <a:pPr marL="233363" lvl="0" indent="-233363">
              <a:lnSpc>
                <a:spcPct val="100000"/>
              </a:lnSpc>
              <a:spcBef>
                <a:spcPts val="0"/>
              </a:spcBef>
              <a:buClr>
                <a:srgbClr val="535C13"/>
              </a:buClr>
              <a:buSzPts val="2000"/>
            </a:pPr>
            <a:r>
              <a:rPr lang="en-US" sz="2000" dirty="0">
                <a:solidFill>
                  <a:schemeClr val="tx1"/>
                </a:solidFill>
              </a:rPr>
              <a:t>(    </a:t>
            </a:r>
            <a:r>
              <a:rPr lang="en-US" sz="2000" dirty="0" err="1">
                <a:solidFill>
                  <a:schemeClr val="tx1"/>
                </a:solidFill>
              </a:rPr>
              <a:t>points_id</a:t>
            </a:r>
            <a:r>
              <a:rPr lang="en-US" sz="2000" dirty="0">
                <a:solidFill>
                  <a:schemeClr val="tx1"/>
                </a:solidFill>
              </a:rPr>
              <a:t> INT AUTO_INCREMENT PRIMARY KEY,    </a:t>
            </a:r>
            <a:r>
              <a:rPr lang="en-US" sz="2000" dirty="0" err="1">
                <a:solidFill>
                  <a:schemeClr val="tx1"/>
                </a:solidFill>
              </a:rPr>
              <a:t>team_id</a:t>
            </a:r>
            <a:r>
              <a:rPr lang="en-US" sz="2000" dirty="0">
                <a:solidFill>
                  <a:schemeClr val="tx1"/>
                </a:solidFill>
              </a:rPr>
              <a:t> INT,    points INT,    FOREIGN KEY (</a:t>
            </a:r>
            <a:r>
              <a:rPr lang="en-US" sz="2000" dirty="0" err="1">
                <a:solidFill>
                  <a:schemeClr val="tx1"/>
                </a:solidFill>
              </a:rPr>
              <a:t>team_id</a:t>
            </a:r>
            <a:r>
              <a:rPr lang="en-US" sz="2000" dirty="0">
                <a:solidFill>
                  <a:schemeClr val="tx1"/>
                </a:solidFill>
              </a:rPr>
              <a:t>) REFERENCES Teams(</a:t>
            </a:r>
            <a:r>
              <a:rPr lang="en-US" sz="2000" dirty="0" err="1">
                <a:solidFill>
                  <a:schemeClr val="tx1"/>
                </a:solidFill>
              </a:rPr>
              <a:t>team_id</a:t>
            </a:r>
            <a:r>
              <a:rPr lang="en-US" sz="2000" dirty="0">
                <a:solidFill>
                  <a:schemeClr val="tx1"/>
                </a:solidFill>
              </a:rPr>
              <a:t>));</a:t>
            </a:r>
          </a:p>
          <a:p>
            <a:pPr marL="233363" lvl="0" indent="-233363">
              <a:lnSpc>
                <a:spcPct val="100000"/>
              </a:lnSpc>
              <a:spcBef>
                <a:spcPts val="0"/>
              </a:spcBef>
              <a:buClr>
                <a:srgbClr val="535C13"/>
              </a:buClr>
              <a:buSzPts val="2000"/>
            </a:pPr>
            <a:endParaRPr lang="en-US" sz="2000" dirty="0">
              <a:solidFill>
                <a:schemeClr val="tx1"/>
              </a:solidFill>
            </a:endParaRPr>
          </a:p>
          <a:p>
            <a:pPr marL="233363" lvl="0" indent="-233363">
              <a:lnSpc>
                <a:spcPct val="100000"/>
              </a:lnSpc>
              <a:spcBef>
                <a:spcPts val="0"/>
              </a:spcBef>
              <a:buClr>
                <a:srgbClr val="535C13"/>
              </a:buClr>
              <a:buSzPts val="2000"/>
            </a:pPr>
            <a:r>
              <a:rPr lang="en-US" sz="2000" dirty="0">
                <a:solidFill>
                  <a:schemeClr val="tx1"/>
                </a:solidFill>
              </a:rPr>
              <a:t>SYNTAX- DESC POINTS;</a:t>
            </a:r>
            <a:endParaRPr sz="2000" dirty="0">
              <a:solidFill>
                <a:schemeClr val="tx1"/>
              </a:solidFill>
            </a:endParaRPr>
          </a:p>
        </p:txBody>
      </p:sp>
      <p:pic>
        <p:nvPicPr>
          <p:cNvPr id="2" name="Picture 1">
            <a:extLst>
              <a:ext uri="{FF2B5EF4-FFF2-40B4-BE49-F238E27FC236}">
                <a16:creationId xmlns:a16="http://schemas.microsoft.com/office/drawing/2014/main" id="{E0C3B7AD-2BE1-44A6-9931-14662E5A5EAE}"/>
              </a:ext>
            </a:extLst>
          </p:cNvPr>
          <p:cNvPicPr>
            <a:picLocks noChangeAspect="1"/>
          </p:cNvPicPr>
          <p:nvPr/>
        </p:nvPicPr>
        <p:blipFill>
          <a:blip r:embed="rId3"/>
          <a:stretch>
            <a:fillRect/>
          </a:stretch>
        </p:blipFill>
        <p:spPr>
          <a:xfrm>
            <a:off x="-1" y="877386"/>
            <a:ext cx="7420131" cy="598061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15">
                                            <p:txEl>
                                              <p:pRg st="0" end="0"/>
                                            </p:txEl>
                                          </p:spTgt>
                                        </p:tgtEl>
                                        <p:attrNameLst>
                                          <p:attrName>style.visibility</p:attrName>
                                        </p:attrNameLst>
                                      </p:cBhvr>
                                      <p:to>
                                        <p:strVal val="visible"/>
                                      </p:to>
                                    </p:set>
                                    <p:animEffect transition="in" filter="fade">
                                      <p:cBhvr>
                                        <p:cTn id="7" dur="1000"/>
                                        <p:tgtEl>
                                          <p:spTgt spid="515">
                                            <p:txEl>
                                              <p:pRg st="0" end="0"/>
                                            </p:txEl>
                                          </p:spTgt>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16">
                                            <p:txEl>
                                              <p:pRg st="0" end="0"/>
                                            </p:txEl>
                                          </p:spTgt>
                                        </p:tgtEl>
                                        <p:attrNameLst>
                                          <p:attrName>style.visibility</p:attrName>
                                        </p:attrNameLst>
                                      </p:cBhvr>
                                      <p:to>
                                        <p:strVal val="visible"/>
                                      </p:to>
                                    </p:set>
                                    <p:animEffect transition="in" filter="fade">
                                      <p:cBhvr>
                                        <p:cTn id="11" dur="1000"/>
                                        <p:tgtEl>
                                          <p:spTgt spid="516">
                                            <p:txEl>
                                              <p:pRg st="0" end="0"/>
                                            </p:txEl>
                                          </p:spTgt>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16">
                                            <p:txEl>
                                              <p:pRg st="2" end="2"/>
                                            </p:txEl>
                                          </p:spTgt>
                                        </p:tgtEl>
                                        <p:attrNameLst>
                                          <p:attrName>style.visibility</p:attrName>
                                        </p:attrNameLst>
                                      </p:cBhvr>
                                      <p:to>
                                        <p:strVal val="visible"/>
                                      </p:to>
                                    </p:set>
                                    <p:animEffect transition="in" filter="fade">
                                      <p:cBhvr>
                                        <p:cTn id="15" dur="1000"/>
                                        <p:tgtEl>
                                          <p:spTgt spid="5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1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Libre Franklin Medium"/>
              <a:buNone/>
            </a:pPr>
            <a:r>
              <a:rPr lang="en-US" dirty="0">
                <a:solidFill>
                  <a:schemeClr val="tx1"/>
                </a:solidFill>
              </a:rPr>
              <a:t>TEAMS TABLE INSERT VALUES</a:t>
            </a:r>
            <a:endParaRPr dirty="0">
              <a:solidFill>
                <a:schemeClr val="tx1"/>
              </a:solidFill>
            </a:endParaRPr>
          </a:p>
        </p:txBody>
      </p:sp>
      <p:pic>
        <p:nvPicPr>
          <p:cNvPr id="2" name="Picture 1">
            <a:extLst>
              <a:ext uri="{FF2B5EF4-FFF2-40B4-BE49-F238E27FC236}">
                <a16:creationId xmlns:a16="http://schemas.microsoft.com/office/drawing/2014/main" id="{D65157F8-D4C1-4CA7-AFA8-F9CABFD47B88}"/>
              </a:ext>
            </a:extLst>
          </p:cNvPr>
          <p:cNvPicPr>
            <a:picLocks noChangeAspect="1"/>
          </p:cNvPicPr>
          <p:nvPr/>
        </p:nvPicPr>
        <p:blipFill rotWithShape="1">
          <a:blip r:embed="rId3"/>
          <a:srcRect l="1" t="5044" r="1" b="6179"/>
          <a:stretch/>
        </p:blipFill>
        <p:spPr>
          <a:xfrm>
            <a:off x="213360" y="1184222"/>
            <a:ext cx="11724400" cy="5555943"/>
          </a:xfrm>
          <a:prstGeom prst="rect">
            <a:avLst/>
          </a:prstGeom>
        </p:spPr>
      </p:pic>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115</TotalTime>
  <Words>972</Words>
  <Application>Microsoft Office PowerPoint</Application>
  <PresentationFormat>Widescreen</PresentationFormat>
  <Paragraphs>72</Paragraphs>
  <Slides>25</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Wingdings 3</vt:lpstr>
      <vt:lpstr>Calibri</vt:lpstr>
      <vt:lpstr>Arial</vt:lpstr>
      <vt:lpstr>Trebuchet MS</vt:lpstr>
      <vt:lpstr>Libre Franklin</vt:lpstr>
      <vt:lpstr>Libre Franklin Medium</vt:lpstr>
      <vt:lpstr>Adobe Gothic Std B</vt:lpstr>
      <vt:lpstr>Facet</vt:lpstr>
      <vt:lpstr>PRIMEIR LEAGUE POINTS TABLE</vt:lpstr>
      <vt:lpstr>ABSTRACT</vt:lpstr>
      <vt:lpstr>ER- DIAGRAM </vt:lpstr>
      <vt:lpstr>STRUCTURE OF TABLE </vt:lpstr>
      <vt:lpstr>STRUCTURE OF TABLE </vt:lpstr>
      <vt:lpstr>STRUCTURE OF TABLE </vt:lpstr>
      <vt:lpstr>STRUCTURE OF TABLE </vt:lpstr>
      <vt:lpstr>STRUCTURE OF TABLE </vt:lpstr>
      <vt:lpstr>TEAMS TABLE INSERT VALUES</vt:lpstr>
      <vt:lpstr>MATCHES TABLE INSERT VALUES </vt:lpstr>
      <vt:lpstr>RESULTS TABLE INSERT VALUES</vt:lpstr>
      <vt:lpstr>STANDINGS TABLE INSERT VALUES </vt:lpstr>
      <vt:lpstr>POINTS TABLE INSERT VALUES </vt:lpstr>
      <vt:lpstr>SUB QUERIES  </vt:lpstr>
      <vt:lpstr>SUBQUERY   -This subquery calculates the goal difference (goals scored minus goals conceded) for each team.  </vt:lpstr>
      <vt:lpstr>SUBQUERY     </vt:lpstr>
      <vt:lpstr>SUBQUERY     </vt:lpstr>
      <vt:lpstr>SUBQUERY     </vt:lpstr>
      <vt:lpstr>JOINS</vt:lpstr>
      <vt:lpstr>JOINS.   </vt:lpstr>
      <vt:lpstr>JOINS.   </vt:lpstr>
      <vt:lpstr>JOINS.   </vt:lpstr>
      <vt:lpstr>JOINS</vt:lpstr>
      <vt:lpstr>PREPARED BY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PRIMEIR LEAGUE POINTS TABLE</dc:title>
  <dc:creator>APURVA SURYAWANSHI</dc:creator>
  <cp:lastModifiedBy>Bhargude</cp:lastModifiedBy>
  <cp:revision>20</cp:revision>
  <dcterms:created xsi:type="dcterms:W3CDTF">2023-04-25T19:58:28Z</dcterms:created>
  <dcterms:modified xsi:type="dcterms:W3CDTF">2024-02-19T19:38:38Z</dcterms:modified>
</cp:coreProperties>
</file>